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notesMasterIdLst>
    <p:notesMasterId r:id="rId40"/>
  </p:notesMasterIdLst>
  <p:sldIdLst>
    <p:sldId id="256" r:id="rId2"/>
    <p:sldId id="257" r:id="rId3"/>
    <p:sldId id="258" r:id="rId4"/>
    <p:sldId id="259" r:id="rId5"/>
    <p:sldId id="260" r:id="rId6"/>
    <p:sldId id="261" r:id="rId7"/>
    <p:sldId id="263" r:id="rId8"/>
    <p:sldId id="264" r:id="rId9"/>
    <p:sldId id="294" r:id="rId10"/>
    <p:sldId id="265" r:id="rId11"/>
    <p:sldId id="266" r:id="rId12"/>
    <p:sldId id="267" r:id="rId13"/>
    <p:sldId id="268" r:id="rId14"/>
    <p:sldId id="269" r:id="rId15"/>
    <p:sldId id="270" r:id="rId16"/>
    <p:sldId id="297" r:id="rId17"/>
    <p:sldId id="272" r:id="rId18"/>
    <p:sldId id="273" r:id="rId19"/>
    <p:sldId id="274" r:id="rId20"/>
    <p:sldId id="275" r:id="rId21"/>
    <p:sldId id="279" r:id="rId22"/>
    <p:sldId id="280" r:id="rId23"/>
    <p:sldId id="281" r:id="rId24"/>
    <p:sldId id="282" r:id="rId25"/>
    <p:sldId id="283" r:id="rId26"/>
    <p:sldId id="284" r:id="rId27"/>
    <p:sldId id="285" r:id="rId28"/>
    <p:sldId id="286" r:id="rId29"/>
    <p:sldId id="299" r:id="rId30"/>
    <p:sldId id="301" r:id="rId31"/>
    <p:sldId id="287" r:id="rId32"/>
    <p:sldId id="288" r:id="rId33"/>
    <p:sldId id="289" r:id="rId34"/>
    <p:sldId id="290" r:id="rId35"/>
    <p:sldId id="291" r:id="rId36"/>
    <p:sldId id="292" r:id="rId37"/>
    <p:sldId id="293" r:id="rId38"/>
    <p:sldId id="29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6625" autoAdjust="0"/>
  </p:normalViewPr>
  <p:slideViewPr>
    <p:cSldViewPr>
      <p:cViewPr>
        <p:scale>
          <a:sx n="91" d="100"/>
          <a:sy n="91" d="100"/>
        </p:scale>
        <p:origin x="-97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584BF2-5B3C-43A9-AAE4-3FF831AE749E}" type="datetimeFigureOut">
              <a:rPr lang="en-US" smtClean="0"/>
              <a:t>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B73BF-1C70-4944-99A1-9DA5FC659E96}" type="slidenum">
              <a:rPr lang="en-US" smtClean="0"/>
              <a:t>‹#›</a:t>
            </a:fld>
            <a:endParaRPr lang="en-US"/>
          </a:p>
        </p:txBody>
      </p:sp>
    </p:spTree>
    <p:extLst>
      <p:ext uri="{BB962C8B-B14F-4D97-AF65-F5344CB8AC3E}">
        <p14:creationId xmlns:p14="http://schemas.microsoft.com/office/powerpoint/2010/main" val="773594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0B73BF-1C70-4944-99A1-9DA5FC659E96}" type="slidenum">
              <a:rPr lang="en-US" smtClean="0"/>
              <a:t>2</a:t>
            </a:fld>
            <a:endParaRPr lang="en-US" dirty="0"/>
          </a:p>
        </p:txBody>
      </p:sp>
    </p:spTree>
    <p:extLst>
      <p:ext uri="{BB962C8B-B14F-4D97-AF65-F5344CB8AC3E}">
        <p14:creationId xmlns:p14="http://schemas.microsoft.com/office/powerpoint/2010/main" val="8410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0B73BF-1C70-4944-99A1-9DA5FC659E96}" type="slidenum">
              <a:rPr lang="en-US" smtClean="0"/>
              <a:t>6</a:t>
            </a:fld>
            <a:endParaRPr lang="en-US" dirty="0"/>
          </a:p>
        </p:txBody>
      </p:sp>
    </p:spTree>
    <p:extLst>
      <p:ext uri="{BB962C8B-B14F-4D97-AF65-F5344CB8AC3E}">
        <p14:creationId xmlns:p14="http://schemas.microsoft.com/office/powerpoint/2010/main" val="2331396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55734-ADDA-402C-BCC5-8EB900CE2382}"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168093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55734-ADDA-402C-BCC5-8EB900CE2382}"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130143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55734-ADDA-402C-BCC5-8EB900CE2382}"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108948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55734-ADDA-402C-BCC5-8EB900CE2382}"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107700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55734-ADDA-402C-BCC5-8EB900CE2382}" type="datetimeFigureOut">
              <a:rPr lang="en-US" smtClean="0"/>
              <a:t>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323651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55734-ADDA-402C-BCC5-8EB900CE2382}" type="datetimeFigureOut">
              <a:rPr lang="en-US" smtClean="0"/>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550330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55734-ADDA-402C-BCC5-8EB900CE2382}" type="datetimeFigureOut">
              <a:rPr lang="en-US" smtClean="0"/>
              <a:t>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345952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55734-ADDA-402C-BCC5-8EB900CE2382}" type="datetimeFigureOut">
              <a:rPr lang="en-US" smtClean="0"/>
              <a:t>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362428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55734-ADDA-402C-BCC5-8EB900CE2382}" type="datetimeFigureOut">
              <a:rPr lang="en-US" smtClean="0"/>
              <a:t>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265424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55734-ADDA-402C-BCC5-8EB900CE2382}" type="datetimeFigureOut">
              <a:rPr lang="en-US" smtClean="0"/>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316888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55734-ADDA-402C-BCC5-8EB900CE2382}" type="datetimeFigureOut">
              <a:rPr lang="en-US" smtClean="0"/>
              <a:t>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13829-EE6F-4876-9133-DDD43A29CD34}" type="slidenum">
              <a:rPr lang="en-US" smtClean="0"/>
              <a:t>‹#›</a:t>
            </a:fld>
            <a:endParaRPr lang="en-US"/>
          </a:p>
        </p:txBody>
      </p:sp>
    </p:spTree>
    <p:extLst>
      <p:ext uri="{BB962C8B-B14F-4D97-AF65-F5344CB8AC3E}">
        <p14:creationId xmlns:p14="http://schemas.microsoft.com/office/powerpoint/2010/main" val="396139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55734-ADDA-402C-BCC5-8EB900CE2382}" type="datetimeFigureOut">
              <a:rPr lang="en-US" smtClean="0"/>
              <a:t>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13829-EE6F-4876-9133-DDD43A29CD34}" type="slidenum">
              <a:rPr lang="en-US" smtClean="0"/>
              <a:t>‹#›</a:t>
            </a:fld>
            <a:endParaRPr lang="en-US"/>
          </a:p>
        </p:txBody>
      </p:sp>
    </p:spTree>
    <p:extLst>
      <p:ext uri="{BB962C8B-B14F-4D97-AF65-F5344CB8AC3E}">
        <p14:creationId xmlns:p14="http://schemas.microsoft.com/office/powerpoint/2010/main" val="129918604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www.youtube.com/watch?v=kgM1Df76S5c&amp;feature=k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youtube.com/watch?v=M9smSP1dq-A"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8.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i.ytimg.com/vi/UAs_ZmtuKOg/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1" y="7172"/>
            <a:ext cx="9144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5059740"/>
            <a:ext cx="8924944" cy="1569660"/>
          </a:xfrm>
          <a:prstGeom prst="rect">
            <a:avLst/>
          </a:prstGeom>
        </p:spPr>
        <p:style>
          <a:lnRef idx="1">
            <a:schemeClr val="dk1"/>
          </a:lnRef>
          <a:fillRef idx="2">
            <a:schemeClr val="dk1"/>
          </a:fillRef>
          <a:effectRef idx="1">
            <a:schemeClr val="dk1"/>
          </a:effectRef>
          <a:fontRef idx="minor">
            <a:schemeClr val="dk1"/>
          </a:fontRef>
        </p:style>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spc="0" dirty="0" smtClean="0">
                <a:ln w="0">
                  <a:solidFill>
                    <a:schemeClr val="tx1"/>
                  </a:solidFill>
                </a:ln>
                <a:solidFill>
                  <a:schemeClr val="tx1"/>
                </a:solidFill>
                <a:effectLst>
                  <a:reflection blurRad="6350" stA="55000" endA="300" endPos="45500" dir="5400000" sy="-100000" algn="bl" rotWithShape="0"/>
                </a:effectLst>
              </a:rPr>
              <a:t>AFRICAN-AMERICAN SPIRITUALS</a:t>
            </a:r>
            <a:r>
              <a:rPr lang="en-US" sz="4800" b="1" cap="all" spc="0" dirty="0">
                <a:ln w="0">
                  <a:solidFill>
                    <a:schemeClr val="tx1"/>
                  </a:solidFill>
                </a:ln>
                <a:solidFill>
                  <a:schemeClr val="tx1"/>
                </a:solidFill>
                <a:effectLst>
                  <a:reflection blurRad="6350" stA="55000" endA="300" endPos="45500" dir="5400000" sy="-100000" algn="bl" rotWithShape="0"/>
                </a:effectLst>
              </a:rPr>
              <a:t>:  </a:t>
            </a:r>
            <a:endParaRPr lang="en-US" sz="4800" b="1" cap="all" spc="0" dirty="0" smtClean="0">
              <a:ln w="0">
                <a:solidFill>
                  <a:schemeClr val="tx1"/>
                </a:solidFill>
              </a:ln>
              <a:solidFill>
                <a:schemeClr val="tx1"/>
              </a:solidFill>
              <a:effectLst>
                <a:reflection blurRad="6350" stA="55000" endA="300" endPos="45500" dir="5400000" sy="-100000" algn="bl" rotWithShape="0"/>
              </a:effectLst>
            </a:endParaRPr>
          </a:p>
          <a:p>
            <a:pPr algn="ctr"/>
            <a:r>
              <a:rPr lang="en-US" sz="4800" b="1" cap="all" spc="0" dirty="0" smtClean="0">
                <a:ln w="0">
                  <a:solidFill>
                    <a:schemeClr val="tx1"/>
                  </a:solidFill>
                </a:ln>
                <a:solidFill>
                  <a:schemeClr val="tx1"/>
                </a:solidFill>
                <a:effectLst>
                  <a:reflection blurRad="6350" stA="55000" endA="300" endPos="45500" dir="5400000" sy="-100000" algn="bl" rotWithShape="0"/>
                </a:effectLst>
              </a:rPr>
              <a:t>SLAVERY’S </a:t>
            </a:r>
            <a:r>
              <a:rPr lang="en-US" sz="4800" b="1" cap="all" spc="0" dirty="0">
                <a:ln w="0">
                  <a:solidFill>
                    <a:schemeClr val="tx1"/>
                  </a:solidFill>
                </a:ln>
                <a:solidFill>
                  <a:schemeClr val="tx1"/>
                </a:solidFill>
                <a:effectLst>
                  <a:reflection blurRad="6350" stA="55000" endA="300" endPos="45500" dir="5400000" sy="-100000" algn="bl" rotWithShape="0"/>
                </a:effectLst>
              </a:rPr>
              <a:t>UNCHAINED MELODIES</a:t>
            </a:r>
          </a:p>
        </p:txBody>
      </p:sp>
      <p:pic>
        <p:nvPicPr>
          <p:cNvPr id="2" name="07 I'm Gonna Sing 'Till the Spirit Moves in My He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8554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alifia.us/Folklore/9bigh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 y="0"/>
            <a:ext cx="91395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0" y="2209800"/>
            <a:ext cx="4572000" cy="923330"/>
          </a:xfrm>
          <a:prstGeom prst="rect">
            <a:avLst/>
          </a:prstGeom>
        </p:spPr>
        <p:txBody>
          <a:bodyPr>
            <a:spAutoFit/>
          </a:bodyPr>
          <a:lstStyle/>
          <a:p>
            <a:pPr lvl="0"/>
            <a:r>
              <a:rPr lang="en-US" b="1" dirty="0">
                <a:solidFill>
                  <a:srgbClr val="002060"/>
                </a:solidFill>
              </a:rPr>
              <a:t>Worship services for the slaves took place in churches or in plantation ‘praise houses’ to sing and to dance.  </a:t>
            </a:r>
          </a:p>
        </p:txBody>
      </p:sp>
      <p:sp>
        <p:nvSpPr>
          <p:cNvPr id="4" name="Rectangle 3"/>
          <p:cNvSpPr/>
          <p:nvPr/>
        </p:nvSpPr>
        <p:spPr>
          <a:xfrm>
            <a:off x="3429000" y="3048000"/>
            <a:ext cx="4572000" cy="923330"/>
          </a:xfrm>
          <a:prstGeom prst="rect">
            <a:avLst/>
          </a:prstGeom>
        </p:spPr>
        <p:txBody>
          <a:bodyPr>
            <a:spAutoFit/>
          </a:bodyPr>
          <a:lstStyle/>
          <a:p>
            <a:pPr algn="r"/>
            <a:r>
              <a:rPr lang="en-US" b="1" dirty="0">
                <a:solidFill>
                  <a:srgbClr val="002060"/>
                </a:solidFill>
              </a:rPr>
              <a:t>Slaveholders did not allow their slaves to dance and to sing and sought to suppress their religious activities. </a:t>
            </a:r>
          </a:p>
        </p:txBody>
      </p:sp>
      <p:sp>
        <p:nvSpPr>
          <p:cNvPr id="5" name="Rectangle 4"/>
          <p:cNvSpPr/>
          <p:nvPr/>
        </p:nvSpPr>
        <p:spPr>
          <a:xfrm>
            <a:off x="533400" y="3657600"/>
            <a:ext cx="4572000" cy="1200329"/>
          </a:xfrm>
          <a:prstGeom prst="rect">
            <a:avLst/>
          </a:prstGeom>
        </p:spPr>
        <p:txBody>
          <a:bodyPr>
            <a:spAutoFit/>
          </a:bodyPr>
          <a:lstStyle/>
          <a:p>
            <a:r>
              <a:rPr lang="en-US" b="1" dirty="0">
                <a:solidFill>
                  <a:srgbClr val="002060"/>
                </a:solidFill>
              </a:rPr>
              <a:t>Slaveholders forbade their slaves the African custom of playing drums because the slave owners feared that the drums might be used to communicate in code a rebellion.</a:t>
            </a:r>
          </a:p>
        </p:txBody>
      </p:sp>
      <p:sp>
        <p:nvSpPr>
          <p:cNvPr id="6" name="Rectangle 5"/>
          <p:cNvSpPr/>
          <p:nvPr/>
        </p:nvSpPr>
        <p:spPr>
          <a:xfrm>
            <a:off x="3352800" y="4992472"/>
            <a:ext cx="4572000" cy="646331"/>
          </a:xfrm>
          <a:prstGeom prst="rect">
            <a:avLst/>
          </a:prstGeom>
        </p:spPr>
        <p:txBody>
          <a:bodyPr>
            <a:spAutoFit/>
          </a:bodyPr>
          <a:lstStyle/>
          <a:p>
            <a:pPr lvl="0" algn="r"/>
            <a:r>
              <a:rPr lang="en-US" b="1" dirty="0">
                <a:solidFill>
                  <a:srgbClr val="002060"/>
                </a:solidFill>
              </a:rPr>
              <a:t>Slaves held meetings in secret places called ‘camp meetings’. </a:t>
            </a:r>
          </a:p>
        </p:txBody>
      </p:sp>
      <p:sp>
        <p:nvSpPr>
          <p:cNvPr id="7" name="Rectangle 6"/>
          <p:cNvSpPr/>
          <p:nvPr/>
        </p:nvSpPr>
        <p:spPr>
          <a:xfrm>
            <a:off x="1066800" y="5562600"/>
            <a:ext cx="4572000" cy="923330"/>
          </a:xfrm>
          <a:prstGeom prst="rect">
            <a:avLst/>
          </a:prstGeom>
        </p:spPr>
        <p:txBody>
          <a:bodyPr>
            <a:spAutoFit/>
          </a:bodyPr>
          <a:lstStyle/>
          <a:p>
            <a:pPr lvl="0"/>
            <a:r>
              <a:rPr lang="en-US" b="1" dirty="0">
                <a:solidFill>
                  <a:srgbClr val="002060"/>
                </a:solidFill>
              </a:rPr>
              <a:t>Slave weddings, baptisms and even funerals were part of the proceedings that took place out of the earshot of the slave owners. </a:t>
            </a:r>
            <a:r>
              <a:rPr lang="en-US" sz="1100" b="1" dirty="0" smtClean="0">
                <a:solidFill>
                  <a:srgbClr val="002060"/>
                </a:solidFill>
              </a:rPr>
              <a:t>(Listen)</a:t>
            </a:r>
            <a:endParaRPr lang="en-US" b="1" dirty="0">
              <a:solidFill>
                <a:srgbClr val="002060"/>
              </a:solidFill>
            </a:endParaRPr>
          </a:p>
        </p:txBody>
      </p:sp>
      <p:pic>
        <p:nvPicPr>
          <p:cNvPr id="2" name="05 Ev'ry Time I Feel the Spiri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3200" y="5719465"/>
            <a:ext cx="609600" cy="609600"/>
          </a:xfrm>
          <a:prstGeom prst="rect">
            <a:avLst/>
          </a:prstGeom>
        </p:spPr>
      </p:pic>
    </p:spTree>
    <p:extLst>
      <p:ext uri="{BB962C8B-B14F-4D97-AF65-F5344CB8AC3E}">
        <p14:creationId xmlns:p14="http://schemas.microsoft.com/office/powerpoint/2010/main" val="2233666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41356"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r"/>
            <a:r>
              <a:rPr lang="en-US" b="1" dirty="0"/>
              <a:t>Ring </a:t>
            </a:r>
            <a:r>
              <a:rPr lang="en-US" b="1" dirty="0" smtClean="0"/>
              <a:t>Shout</a:t>
            </a:r>
            <a:endParaRPr lang="en-US" dirty="0"/>
          </a:p>
        </p:txBody>
      </p:sp>
      <p:sp>
        <p:nvSpPr>
          <p:cNvPr id="3" name="Content Placeholder 2"/>
          <p:cNvSpPr>
            <a:spLocks noGrp="1"/>
          </p:cNvSpPr>
          <p:nvPr>
            <p:ph sz="half" idx="1"/>
          </p:nvPr>
        </p:nvSpPr>
        <p:spPr>
          <a:xfrm>
            <a:off x="4343400" y="4891867"/>
            <a:ext cx="4343400" cy="1754325"/>
          </a:xfrm>
        </p:spPr>
        <p:txBody>
          <a:bodyPr>
            <a:normAutofit fontScale="92500" lnSpcReduction="10000"/>
          </a:bodyPr>
          <a:lstStyle/>
          <a:p>
            <a:pPr marL="0" lvl="0" indent="0">
              <a:buNone/>
            </a:pPr>
            <a:r>
              <a:rPr lang="en-US" sz="2600" dirty="0"/>
              <a:t>Following the ‘formal’ </a:t>
            </a:r>
            <a:r>
              <a:rPr lang="en-US" sz="2600" dirty="0" smtClean="0"/>
              <a:t>Christian </a:t>
            </a:r>
            <a:r>
              <a:rPr lang="en-US" sz="2600" dirty="0"/>
              <a:t>service the Afro-Caribbean singing and dancing of the </a:t>
            </a:r>
            <a:r>
              <a:rPr lang="en-US" sz="2600" dirty="0" smtClean="0"/>
              <a:t/>
            </a:r>
            <a:br>
              <a:rPr lang="en-US" sz="2600" dirty="0" smtClean="0"/>
            </a:br>
            <a:r>
              <a:rPr lang="en-US" sz="2600" b="1" dirty="0" smtClean="0"/>
              <a:t>Ring </a:t>
            </a:r>
            <a:r>
              <a:rPr lang="en-US" sz="2600" b="1" dirty="0"/>
              <a:t>Shout</a:t>
            </a:r>
            <a:r>
              <a:rPr lang="en-US" sz="2600" dirty="0"/>
              <a:t> ritual would take place.</a:t>
            </a:r>
          </a:p>
          <a:p>
            <a:endParaRPr lang="en-US" dirty="0"/>
          </a:p>
        </p:txBody>
      </p:sp>
      <p:sp>
        <p:nvSpPr>
          <p:cNvPr id="5" name="Rectangle 4"/>
          <p:cNvSpPr/>
          <p:nvPr/>
        </p:nvSpPr>
        <p:spPr>
          <a:xfrm>
            <a:off x="401476" y="304800"/>
            <a:ext cx="3276600" cy="646331"/>
          </a:xfrm>
          <a:prstGeom prst="rect">
            <a:avLst/>
          </a:prstGeom>
        </p:spPr>
        <p:txBody>
          <a:bodyPr wrap="square">
            <a:spAutoFit/>
          </a:bodyPr>
          <a:lstStyle/>
          <a:p>
            <a:pPr marL="342900" lvl="0" indent="-342900">
              <a:buFont typeface="+mj-lt"/>
              <a:buAutoNum type="arabicPeriod"/>
            </a:pPr>
            <a:r>
              <a:rPr lang="en-US" dirty="0"/>
              <a:t>Men and women arranged themselves in a ring.</a:t>
            </a:r>
          </a:p>
        </p:txBody>
      </p:sp>
      <p:sp>
        <p:nvSpPr>
          <p:cNvPr id="6" name="Rectangle 5"/>
          <p:cNvSpPr/>
          <p:nvPr/>
        </p:nvSpPr>
        <p:spPr>
          <a:xfrm>
            <a:off x="381000" y="988874"/>
            <a:ext cx="2819400" cy="1754326"/>
          </a:xfrm>
          <a:prstGeom prst="rect">
            <a:avLst/>
          </a:prstGeom>
        </p:spPr>
        <p:txBody>
          <a:bodyPr wrap="square">
            <a:spAutoFit/>
          </a:bodyPr>
          <a:lstStyle/>
          <a:p>
            <a:pPr marL="342900" indent="-342900">
              <a:buFont typeface="+mj-lt"/>
              <a:buAutoNum type="arabicPeriod" startAt="2"/>
            </a:pPr>
            <a:r>
              <a:rPr lang="en-US" dirty="0"/>
              <a:t>The singing of a spiritual would stimulate the dancers to begin moving slowly counter-clockwise but gradually quickening the pace.</a:t>
            </a:r>
          </a:p>
        </p:txBody>
      </p:sp>
      <p:sp>
        <p:nvSpPr>
          <p:cNvPr id="7" name="Rectangle 6"/>
          <p:cNvSpPr/>
          <p:nvPr/>
        </p:nvSpPr>
        <p:spPr>
          <a:xfrm>
            <a:off x="385549" y="3267670"/>
            <a:ext cx="3119651" cy="923330"/>
          </a:xfrm>
          <a:prstGeom prst="rect">
            <a:avLst/>
          </a:prstGeom>
        </p:spPr>
        <p:txBody>
          <a:bodyPr wrap="square">
            <a:spAutoFit/>
          </a:bodyPr>
          <a:lstStyle/>
          <a:p>
            <a:pPr marL="342900" indent="-342900">
              <a:buFont typeface="+mj-lt"/>
              <a:buAutoNum type="arabicPeriod" startAt="3"/>
            </a:pPr>
            <a:r>
              <a:rPr lang="en-US" dirty="0"/>
              <a:t>The same musical phrase was repeated over and over for hours at a time. </a:t>
            </a:r>
          </a:p>
        </p:txBody>
      </p:sp>
      <p:sp>
        <p:nvSpPr>
          <p:cNvPr id="8" name="Rectangle 7"/>
          <p:cNvSpPr/>
          <p:nvPr/>
        </p:nvSpPr>
        <p:spPr>
          <a:xfrm>
            <a:off x="401476" y="4572000"/>
            <a:ext cx="3103729" cy="1754326"/>
          </a:xfrm>
          <a:prstGeom prst="rect">
            <a:avLst/>
          </a:prstGeom>
        </p:spPr>
        <p:txBody>
          <a:bodyPr wrap="square">
            <a:spAutoFit/>
          </a:bodyPr>
          <a:lstStyle/>
          <a:p>
            <a:pPr marL="342900" lvl="0" indent="-342900">
              <a:buFont typeface="+mj-lt"/>
              <a:buAutoNum type="arabicPeriod" startAt="4"/>
            </a:pPr>
            <a:r>
              <a:rPr lang="en-US" dirty="0"/>
              <a:t>The dance step could be a simple shuffle of the feet or elaborate steps often with one leg raised, taking care not to cross their legs as in secular dancing.</a:t>
            </a:r>
          </a:p>
        </p:txBody>
      </p:sp>
      <p:pic>
        <p:nvPicPr>
          <p:cNvPr id="3077" name="Picture 5" descr="C:\Users\camille\Documents\Buga\Master Classes\Power Point I\photo and video\slave photos\slave dance on cuban plan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463040"/>
            <a:ext cx="5068957"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5352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anim calcmode="lin" valueType="num">
                                      <p:cBhvr>
                                        <p:cTn id="8" dur="1000" fill="hold"/>
                                        <p:tgtEl>
                                          <p:spTgt spid="3077"/>
                                        </p:tgtEl>
                                        <p:attrNameLst>
                                          <p:attrName>ppt_x</p:attrName>
                                        </p:attrNameLst>
                                      </p:cBhvr>
                                      <p:tavLst>
                                        <p:tav tm="0">
                                          <p:val>
                                            <p:strVal val="#ppt_x"/>
                                          </p:val>
                                        </p:tav>
                                        <p:tav tm="100000">
                                          <p:val>
                                            <p:strVal val="#ppt_x"/>
                                          </p:val>
                                        </p:tav>
                                      </p:tavLst>
                                    </p:anim>
                                    <p:anim calcmode="lin" valueType="num">
                                      <p:cBhvr>
                                        <p:cTn id="9" dur="1000" fill="hold"/>
                                        <p:tgtEl>
                                          <p:spTgt spid="307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52400"/>
            <a:ext cx="3866844" cy="646331"/>
          </a:xfrm>
          <a:prstGeom prst="rect">
            <a:avLst/>
          </a:prstGeom>
        </p:spPr>
        <p:txBody>
          <a:bodyPr wrap="square">
            <a:spAutoFit/>
          </a:bodyPr>
          <a:lstStyle/>
          <a:p>
            <a:pPr lvl="0"/>
            <a:r>
              <a:rPr lang="en-US" dirty="0"/>
              <a:t>“Shouting” in black music expressed </a:t>
            </a:r>
            <a:r>
              <a:rPr lang="en-US" dirty="0" smtClean="0"/>
              <a:t/>
            </a:r>
            <a:br>
              <a:rPr lang="en-US" dirty="0" smtClean="0"/>
            </a:br>
            <a:r>
              <a:rPr lang="en-US" dirty="0" smtClean="0"/>
              <a:t>two </a:t>
            </a:r>
            <a:r>
              <a:rPr lang="en-US" dirty="0"/>
              <a:t>polar </a:t>
            </a:r>
            <a:r>
              <a:rPr lang="en-US" dirty="0" smtClean="0"/>
              <a:t>affectations:  </a:t>
            </a:r>
            <a:endParaRPr lang="en-US" dirty="0"/>
          </a:p>
        </p:txBody>
      </p:sp>
      <p:sp>
        <p:nvSpPr>
          <p:cNvPr id="6" name="Rectangle 5"/>
          <p:cNvSpPr/>
          <p:nvPr/>
        </p:nvSpPr>
        <p:spPr>
          <a:xfrm>
            <a:off x="273424" y="1210270"/>
            <a:ext cx="3505200" cy="923330"/>
          </a:xfrm>
          <a:prstGeom prst="rect">
            <a:avLst/>
          </a:prstGeom>
        </p:spPr>
        <p:txBody>
          <a:bodyPr wrap="square">
            <a:spAutoFit/>
          </a:bodyPr>
          <a:lstStyle/>
          <a:p>
            <a:pPr marL="342900" lvl="0" indent="-342900">
              <a:buFont typeface="+mj-lt"/>
              <a:buAutoNum type="arabicPeriod"/>
            </a:pPr>
            <a:r>
              <a:rPr lang="en-US" dirty="0"/>
              <a:t>The shout encompassed the pain-filled hollers of the laborer in the fields.</a:t>
            </a:r>
          </a:p>
        </p:txBody>
      </p:sp>
      <p:sp>
        <p:nvSpPr>
          <p:cNvPr id="7" name="Rectangle 6"/>
          <p:cNvSpPr/>
          <p:nvPr/>
        </p:nvSpPr>
        <p:spPr>
          <a:xfrm>
            <a:off x="304800" y="2208074"/>
            <a:ext cx="3505200" cy="1754326"/>
          </a:xfrm>
          <a:prstGeom prst="rect">
            <a:avLst/>
          </a:prstGeom>
        </p:spPr>
        <p:txBody>
          <a:bodyPr wrap="square">
            <a:spAutoFit/>
          </a:bodyPr>
          <a:lstStyle/>
          <a:p>
            <a:pPr marL="342900" indent="-342900">
              <a:buFont typeface="+mj-lt"/>
              <a:buAutoNum type="arabicPeriod" startAt="2"/>
            </a:pPr>
            <a:r>
              <a:rPr lang="en-US" dirty="0"/>
              <a:t>The shout represented the cries of exultation that may accompany a catharsis, the release of the spirit through dance and communal participation. </a:t>
            </a:r>
          </a:p>
        </p:txBody>
      </p:sp>
      <p:sp>
        <p:nvSpPr>
          <p:cNvPr id="8" name="Rectangle 7"/>
          <p:cNvSpPr/>
          <p:nvPr/>
        </p:nvSpPr>
        <p:spPr>
          <a:xfrm>
            <a:off x="4495800" y="3733800"/>
            <a:ext cx="4572000" cy="923330"/>
          </a:xfrm>
          <a:prstGeom prst="rect">
            <a:avLst/>
          </a:prstGeom>
        </p:spPr>
        <p:txBody>
          <a:bodyPr>
            <a:spAutoFit/>
          </a:bodyPr>
          <a:lstStyle/>
          <a:p>
            <a:pPr lvl="0" algn="r"/>
            <a:r>
              <a:rPr lang="en-US" dirty="0"/>
              <a:t>Shouts are one of the principal devices that link verbal and musical inflections in African and African-American musical traditions. </a:t>
            </a:r>
          </a:p>
        </p:txBody>
      </p:sp>
      <p:sp>
        <p:nvSpPr>
          <p:cNvPr id="9" name="Rectangle 8"/>
          <p:cNvSpPr/>
          <p:nvPr/>
        </p:nvSpPr>
        <p:spPr>
          <a:xfrm>
            <a:off x="4495800" y="5276671"/>
            <a:ext cx="4572000" cy="1200329"/>
          </a:xfrm>
          <a:prstGeom prst="rect">
            <a:avLst/>
          </a:prstGeom>
        </p:spPr>
        <p:txBody>
          <a:bodyPr>
            <a:spAutoFit/>
          </a:bodyPr>
          <a:lstStyle/>
          <a:p>
            <a:pPr lvl="0" algn="r"/>
            <a:r>
              <a:rPr lang="en-US" dirty="0"/>
              <a:t>The slaves used bones, wood, pattin’ Juba (dancing while slapping the hands on the hips or the thighs) and the heavy tramping of their feet to supply a hypnotic rhythm.</a:t>
            </a:r>
          </a:p>
        </p:txBody>
      </p:sp>
      <p:pic>
        <p:nvPicPr>
          <p:cNvPr id="4098" name="Picture 2" descr="http://www.georgiaencyclopedia.org/media_content/m-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394" y="228600"/>
            <a:ext cx="4762806" cy="31965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C:\Users\camille\Documents\Buga\Master Classes\Power Point II\negro-spirituals-gospelconnoisse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75868"/>
            <a:ext cx="4572000" cy="2905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01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16" presetClass="entr" presetSubtype="37"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arn(outVertical)">
                                      <p:cBhvr>
                                        <p:cTn id="31" dur="75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ng Shou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533400"/>
            <a:ext cx="7518400" cy="5638800"/>
          </a:xfrm>
          <a:prstGeom prst="rect">
            <a:avLst/>
          </a:prstGeom>
        </p:spPr>
      </p:pic>
    </p:spTree>
    <p:extLst>
      <p:ext uri="{BB962C8B-B14F-4D97-AF65-F5344CB8AC3E}">
        <p14:creationId xmlns:p14="http://schemas.microsoft.com/office/powerpoint/2010/main" val="1688715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1850s</a:t>
            </a:r>
            <a:endParaRPr lang="en-US" dirty="0"/>
          </a:p>
        </p:txBody>
      </p:sp>
      <p:sp>
        <p:nvSpPr>
          <p:cNvPr id="5" name="Content Placeholder 4"/>
          <p:cNvSpPr>
            <a:spLocks noGrp="1"/>
          </p:cNvSpPr>
          <p:nvPr>
            <p:ph sz="half" idx="1"/>
          </p:nvPr>
        </p:nvSpPr>
        <p:spPr>
          <a:xfrm>
            <a:off x="228600" y="990600"/>
            <a:ext cx="3352800" cy="609600"/>
          </a:xfrm>
        </p:spPr>
        <p:txBody>
          <a:bodyPr>
            <a:noAutofit/>
          </a:bodyPr>
          <a:lstStyle/>
          <a:p>
            <a:pPr marL="0" indent="0" algn="ctr">
              <a:buNone/>
            </a:pPr>
            <a:r>
              <a:rPr lang="en-US" sz="3600" b="1" dirty="0"/>
              <a:t>Dr. Watts’</a:t>
            </a:r>
            <a:endParaRPr lang="en-US" sz="3600" dirty="0"/>
          </a:p>
        </p:txBody>
      </p:sp>
      <p:sp>
        <p:nvSpPr>
          <p:cNvPr id="7" name="Rectangle 6"/>
          <p:cNvSpPr/>
          <p:nvPr/>
        </p:nvSpPr>
        <p:spPr>
          <a:xfrm>
            <a:off x="312761" y="1695926"/>
            <a:ext cx="3657600" cy="1323439"/>
          </a:xfrm>
          <a:prstGeom prst="rect">
            <a:avLst/>
          </a:prstGeom>
        </p:spPr>
        <p:txBody>
          <a:bodyPr wrap="square">
            <a:spAutoFit/>
          </a:bodyPr>
          <a:lstStyle/>
          <a:p>
            <a:pPr lvl="0"/>
            <a:r>
              <a:rPr lang="en-US" sz="2000" dirty="0"/>
              <a:t>In the city churches the Protestant City-Revival Movement led to the creation of a new song genre.  </a:t>
            </a:r>
          </a:p>
        </p:txBody>
      </p:sp>
      <p:sp>
        <p:nvSpPr>
          <p:cNvPr id="8" name="Rectangle 7"/>
          <p:cNvSpPr/>
          <p:nvPr/>
        </p:nvSpPr>
        <p:spPr>
          <a:xfrm>
            <a:off x="312761" y="3166408"/>
            <a:ext cx="3352800" cy="1938992"/>
          </a:xfrm>
          <a:prstGeom prst="rect">
            <a:avLst/>
          </a:prstGeom>
        </p:spPr>
        <p:txBody>
          <a:bodyPr wrap="square">
            <a:spAutoFit/>
          </a:bodyPr>
          <a:lstStyle/>
          <a:p>
            <a:r>
              <a:rPr lang="en-US" sz="2000" dirty="0"/>
              <a:t>At these church services hymns and psalms were sung and were transformed into songs of a typical African-American form called ‘Dr. Watts’. </a:t>
            </a:r>
            <a:r>
              <a:rPr lang="en-US" dirty="0"/>
              <a:t>	</a:t>
            </a:r>
          </a:p>
        </p:txBody>
      </p:sp>
      <p:sp>
        <p:nvSpPr>
          <p:cNvPr id="9" name="Rectangle 8"/>
          <p:cNvSpPr/>
          <p:nvPr/>
        </p:nvSpPr>
        <p:spPr>
          <a:xfrm>
            <a:off x="304803" y="5156537"/>
            <a:ext cx="3336879" cy="1015663"/>
          </a:xfrm>
          <a:prstGeom prst="rect">
            <a:avLst/>
          </a:prstGeom>
        </p:spPr>
        <p:txBody>
          <a:bodyPr wrap="square">
            <a:spAutoFit/>
          </a:bodyPr>
          <a:lstStyle/>
          <a:p>
            <a:pPr lvl="0"/>
            <a:r>
              <a:rPr lang="en-US" sz="2000" dirty="0"/>
              <a:t>The slaves took ecstatic delight in singing Dr. Watts’ hymns.</a:t>
            </a:r>
          </a:p>
        </p:txBody>
      </p:sp>
      <p:pic>
        <p:nvPicPr>
          <p:cNvPr id="3" name="Dr. Watts edi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4796" y="1722819"/>
            <a:ext cx="5168685" cy="3876514"/>
          </a:xfrm>
          <a:prstGeom prst="rect">
            <a:avLst/>
          </a:prstGeom>
        </p:spPr>
      </p:pic>
    </p:spTree>
    <p:extLst>
      <p:ext uri="{BB962C8B-B14F-4D97-AF65-F5344CB8AC3E}">
        <p14:creationId xmlns:p14="http://schemas.microsoft.com/office/powerpoint/2010/main" val="193408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5" grpId="0" build="p"/>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amille\Documents\Buga\Master Classes\Power Point I\photo and video\slave photos\ch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34" y="13447"/>
            <a:ext cx="8518666" cy="6822944"/>
          </a:xfrm>
          <a:prstGeom prst="rect">
            <a:avLst/>
          </a:prstGeom>
          <a:noFill/>
          <a:effectLst>
            <a:outerShdw blurRad="50800" dist="50800" dir="5400000" algn="ctr" rotWithShape="0">
              <a:srgbClr val="000000"/>
            </a:outerShdw>
            <a:softEdge rad="317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a:t>Homiletic </a:t>
            </a:r>
            <a:r>
              <a:rPr lang="en-US" b="1" dirty="0" smtClean="0"/>
              <a:t>Spiritual</a:t>
            </a:r>
            <a:endParaRPr lang="en-US" b="1" dirty="0"/>
          </a:p>
        </p:txBody>
      </p:sp>
      <p:sp>
        <p:nvSpPr>
          <p:cNvPr id="3" name="Content Placeholder 2"/>
          <p:cNvSpPr>
            <a:spLocks noGrp="1"/>
          </p:cNvSpPr>
          <p:nvPr>
            <p:ph idx="1"/>
          </p:nvPr>
        </p:nvSpPr>
        <p:spPr>
          <a:xfrm>
            <a:off x="457200" y="1447800"/>
            <a:ext cx="8229600" cy="838200"/>
          </a:xfrm>
        </p:spPr>
        <p:txBody>
          <a:bodyPr>
            <a:normAutofit/>
          </a:bodyPr>
          <a:lstStyle/>
          <a:p>
            <a:pPr marL="0" indent="0">
              <a:buNone/>
            </a:pPr>
            <a:r>
              <a:rPr lang="en-US" sz="2000" b="1" dirty="0">
                <a:effectLst>
                  <a:glow rad="228600">
                    <a:schemeClr val="accent6">
                      <a:satMod val="175000"/>
                      <a:alpha val="40000"/>
                    </a:schemeClr>
                  </a:glow>
                </a:effectLst>
              </a:rPr>
              <a:t>Black ministers created their own style of worship music, the Homiletic Spiritual.</a:t>
            </a:r>
          </a:p>
        </p:txBody>
      </p:sp>
      <p:sp>
        <p:nvSpPr>
          <p:cNvPr id="4" name="Rectangle 3"/>
          <p:cNvSpPr/>
          <p:nvPr/>
        </p:nvSpPr>
        <p:spPr>
          <a:xfrm>
            <a:off x="457200" y="2286000"/>
            <a:ext cx="7315200" cy="1015663"/>
          </a:xfrm>
          <a:prstGeom prst="rect">
            <a:avLst/>
          </a:prstGeom>
        </p:spPr>
        <p:txBody>
          <a:bodyPr wrap="square">
            <a:spAutoFit/>
          </a:bodyPr>
          <a:lstStyle/>
          <a:p>
            <a:r>
              <a:rPr lang="en-US" sz="2000" b="1" dirty="0">
                <a:solidFill>
                  <a:schemeClr val="tx1">
                    <a:lumMod val="95000"/>
                    <a:lumOff val="5000"/>
                  </a:schemeClr>
                </a:solidFill>
                <a:effectLst>
                  <a:glow rad="228600">
                    <a:schemeClr val="accent6">
                      <a:satMod val="175000"/>
                      <a:alpha val="40000"/>
                    </a:schemeClr>
                  </a:glow>
                </a:effectLst>
              </a:rPr>
              <a:t>Here pastors borrowed from Baptist and Methodist hymnody memorable phrases and combined them with their own favorite Biblical parables and folk legends. </a:t>
            </a:r>
          </a:p>
        </p:txBody>
      </p:sp>
      <p:sp>
        <p:nvSpPr>
          <p:cNvPr id="5" name="Rectangle 4"/>
          <p:cNvSpPr/>
          <p:nvPr/>
        </p:nvSpPr>
        <p:spPr>
          <a:xfrm>
            <a:off x="457201" y="3597154"/>
            <a:ext cx="7219667" cy="400110"/>
          </a:xfrm>
          <a:prstGeom prst="rect">
            <a:avLst/>
          </a:prstGeom>
        </p:spPr>
        <p:txBody>
          <a:bodyPr wrap="square">
            <a:spAutoFit/>
          </a:bodyPr>
          <a:lstStyle/>
          <a:p>
            <a:r>
              <a:rPr lang="en-US" sz="2000" b="1" dirty="0">
                <a:effectLst>
                  <a:glow rad="228600">
                    <a:schemeClr val="accent6">
                      <a:satMod val="175000"/>
                      <a:alpha val="40000"/>
                    </a:schemeClr>
                  </a:glow>
                </a:effectLst>
              </a:rPr>
              <a:t>Slave preachers often broke into song during their sermons</a:t>
            </a:r>
            <a:r>
              <a:rPr lang="en-US" b="1" dirty="0">
                <a:effectLst>
                  <a:glow rad="228600">
                    <a:schemeClr val="accent6">
                      <a:satMod val="175000"/>
                      <a:alpha val="40000"/>
                    </a:schemeClr>
                  </a:glow>
                </a:effectLst>
              </a:rPr>
              <a:t>.</a:t>
            </a:r>
          </a:p>
        </p:txBody>
      </p:sp>
      <p:sp>
        <p:nvSpPr>
          <p:cNvPr id="6" name="Rectangle 5"/>
          <p:cNvSpPr/>
          <p:nvPr/>
        </p:nvSpPr>
        <p:spPr>
          <a:xfrm>
            <a:off x="457200" y="4167667"/>
            <a:ext cx="7467600" cy="1015663"/>
          </a:xfrm>
          <a:prstGeom prst="rect">
            <a:avLst/>
          </a:prstGeom>
        </p:spPr>
        <p:txBody>
          <a:bodyPr wrap="square">
            <a:spAutoFit/>
          </a:bodyPr>
          <a:lstStyle/>
          <a:p>
            <a:r>
              <a:rPr lang="en-US" sz="2000" b="1" dirty="0">
                <a:effectLst>
                  <a:glow rad="228600">
                    <a:schemeClr val="accent6">
                      <a:satMod val="175000"/>
                      <a:alpha val="40000"/>
                    </a:schemeClr>
                  </a:glow>
                </a:effectLst>
              </a:rPr>
              <a:t>The singing preacher would repeat phrases or a particular lesson in a manner that became a call and response hymn.  Scholars have termed this genre of sermons Homiletic Spirituals.  	</a:t>
            </a:r>
          </a:p>
        </p:txBody>
      </p:sp>
      <p:sp>
        <p:nvSpPr>
          <p:cNvPr id="7" name="Rectangle 6"/>
          <p:cNvSpPr/>
          <p:nvPr/>
        </p:nvSpPr>
        <p:spPr>
          <a:xfrm>
            <a:off x="457200" y="5355107"/>
            <a:ext cx="7467600" cy="1015663"/>
          </a:xfrm>
          <a:prstGeom prst="rect">
            <a:avLst/>
          </a:prstGeom>
        </p:spPr>
        <p:txBody>
          <a:bodyPr wrap="square">
            <a:spAutoFit/>
          </a:bodyPr>
          <a:lstStyle/>
          <a:p>
            <a:pPr lvl="0"/>
            <a:r>
              <a:rPr lang="en-US" sz="2000" b="1" dirty="0">
                <a:effectLst>
                  <a:glow rad="228600">
                    <a:schemeClr val="accent6">
                      <a:satMod val="175000"/>
                      <a:alpha val="40000"/>
                    </a:schemeClr>
                  </a:glow>
                </a:effectLst>
              </a:rPr>
              <a:t>The verbal skills of the </a:t>
            </a:r>
            <a:r>
              <a:rPr lang="en-US" sz="2000" b="1" i="1" dirty="0" err="1">
                <a:effectLst>
                  <a:glow rad="228600">
                    <a:schemeClr val="accent6">
                      <a:satMod val="175000"/>
                      <a:alpha val="40000"/>
                    </a:schemeClr>
                  </a:glow>
                </a:effectLst>
              </a:rPr>
              <a:t>Griots</a:t>
            </a:r>
            <a:r>
              <a:rPr lang="en-US" sz="2000" b="1" dirty="0">
                <a:effectLst>
                  <a:glow rad="228600">
                    <a:schemeClr val="accent6">
                      <a:satMod val="175000"/>
                      <a:alpha val="40000"/>
                    </a:schemeClr>
                  </a:glow>
                </a:effectLst>
              </a:rPr>
              <a:t> (West African historians, storytellers, praise singers, poets, musicians) of West Africa can be seen in these preachers’ creative reworking of the standard hymns.  </a:t>
            </a:r>
          </a:p>
        </p:txBody>
      </p:sp>
    </p:spTree>
    <p:extLst>
      <p:ext uri="{BB962C8B-B14F-4D97-AF65-F5344CB8AC3E}">
        <p14:creationId xmlns:p14="http://schemas.microsoft.com/office/powerpoint/2010/main" val="34893386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a:t>CALL &amp; RESPONSE </a:t>
            </a:r>
            <a:endParaRPr lang="en-US" dirty="0"/>
          </a:p>
        </p:txBody>
      </p:sp>
      <p:sp>
        <p:nvSpPr>
          <p:cNvPr id="3" name="Rectangle 2"/>
          <p:cNvSpPr/>
          <p:nvPr/>
        </p:nvSpPr>
        <p:spPr>
          <a:xfrm>
            <a:off x="5410200" y="1447800"/>
            <a:ext cx="3581400" cy="707886"/>
          </a:xfrm>
          <a:prstGeom prst="rect">
            <a:avLst/>
          </a:prstGeom>
        </p:spPr>
        <p:txBody>
          <a:bodyPr wrap="square">
            <a:spAutoFit/>
          </a:bodyPr>
          <a:lstStyle/>
          <a:p>
            <a:pPr lvl="0" algn="r"/>
            <a:r>
              <a:rPr lang="en-US" sz="2000" dirty="0"/>
              <a:t>Many Spirituals are set up in a </a:t>
            </a:r>
            <a:r>
              <a:rPr lang="en-US" sz="2000" dirty="0" smtClean="0"/>
              <a:t/>
            </a:r>
            <a:br>
              <a:rPr lang="en-US" sz="2000" dirty="0" smtClean="0"/>
            </a:br>
            <a:r>
              <a:rPr lang="en-US" sz="2000" dirty="0" smtClean="0"/>
              <a:t>call </a:t>
            </a:r>
            <a:r>
              <a:rPr lang="en-US" sz="2000" dirty="0"/>
              <a:t>and response structure. </a:t>
            </a:r>
          </a:p>
        </p:txBody>
      </p:sp>
      <p:sp>
        <p:nvSpPr>
          <p:cNvPr id="4" name="Rectangle 3"/>
          <p:cNvSpPr/>
          <p:nvPr/>
        </p:nvSpPr>
        <p:spPr>
          <a:xfrm>
            <a:off x="3124200" y="2362200"/>
            <a:ext cx="5831542" cy="1015663"/>
          </a:xfrm>
          <a:prstGeom prst="rect">
            <a:avLst/>
          </a:prstGeom>
        </p:spPr>
        <p:txBody>
          <a:bodyPr wrap="square">
            <a:spAutoFit/>
          </a:bodyPr>
          <a:lstStyle/>
          <a:p>
            <a:pPr algn="r"/>
            <a:r>
              <a:rPr lang="en-US" sz="2000" dirty="0"/>
              <a:t>A soloist (‘the man of words’) calls out </a:t>
            </a:r>
            <a:r>
              <a:rPr lang="en-US" sz="2000" dirty="0" smtClean="0"/>
              <a:t/>
            </a:r>
            <a:br>
              <a:rPr lang="en-US" sz="2000" dirty="0" smtClean="0"/>
            </a:br>
            <a:r>
              <a:rPr lang="en-US" sz="2000" dirty="0" smtClean="0"/>
              <a:t>and the choir or </a:t>
            </a:r>
            <a:r>
              <a:rPr lang="en-US" sz="2000" dirty="0"/>
              <a:t>congregation  </a:t>
            </a:r>
            <a:r>
              <a:rPr lang="en-US" sz="2000" dirty="0" smtClean="0"/>
              <a:t/>
            </a:r>
            <a:br>
              <a:rPr lang="en-US" sz="2000" dirty="0" smtClean="0"/>
            </a:br>
            <a:r>
              <a:rPr lang="en-US" sz="2000" dirty="0" smtClean="0"/>
              <a:t>(</a:t>
            </a:r>
            <a:r>
              <a:rPr lang="en-US" sz="2000" dirty="0"/>
              <a:t>the praise singers) respond or answer</a:t>
            </a:r>
          </a:p>
        </p:txBody>
      </p:sp>
      <p:sp>
        <p:nvSpPr>
          <p:cNvPr id="5" name="Rectangle 4"/>
          <p:cNvSpPr/>
          <p:nvPr/>
        </p:nvSpPr>
        <p:spPr>
          <a:xfrm>
            <a:off x="3810000" y="3797146"/>
            <a:ext cx="5145742" cy="1015663"/>
          </a:xfrm>
          <a:prstGeom prst="rect">
            <a:avLst/>
          </a:prstGeom>
        </p:spPr>
        <p:txBody>
          <a:bodyPr wrap="square">
            <a:spAutoFit/>
          </a:bodyPr>
          <a:lstStyle/>
          <a:p>
            <a:pPr algn="r"/>
            <a:r>
              <a:rPr lang="en-US" sz="2000" dirty="0"/>
              <a:t>Spirituals display a strong rhythmic quality as we often see in the syncopated rhythms and even, at times, polyrhythms</a:t>
            </a:r>
            <a:r>
              <a:rPr lang="en-US" sz="2000" dirty="0" smtClean="0"/>
              <a:t>.</a:t>
            </a:r>
            <a:endParaRPr lang="en-US" sz="2000" dirty="0"/>
          </a:p>
        </p:txBody>
      </p:sp>
      <p:sp>
        <p:nvSpPr>
          <p:cNvPr id="6" name="Rectangle 5"/>
          <p:cNvSpPr/>
          <p:nvPr/>
        </p:nvSpPr>
        <p:spPr>
          <a:xfrm>
            <a:off x="4038600" y="5094134"/>
            <a:ext cx="4953000" cy="1323439"/>
          </a:xfrm>
          <a:prstGeom prst="rect">
            <a:avLst/>
          </a:prstGeom>
        </p:spPr>
        <p:txBody>
          <a:bodyPr wrap="square">
            <a:spAutoFit/>
          </a:bodyPr>
          <a:lstStyle/>
          <a:p>
            <a:pPr lvl="0" algn="r"/>
            <a:r>
              <a:rPr lang="en-US" sz="2000" dirty="0"/>
              <a:t>This call and response structure coupled with interesting and even complex rhythmic qualities make up a unique African-derived approach to music making.</a:t>
            </a:r>
          </a:p>
        </p:txBody>
      </p:sp>
      <p:pic>
        <p:nvPicPr>
          <p:cNvPr id="1030" name="Picture 6" descr="http://3.bp.blogspot.com/-571APh32qGw/TwCHdxcxVBI/AAAAAAAACWk/AiXqQ-u2_J0/s320/preacher-165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36707"/>
            <a:ext cx="3048000" cy="554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5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331" y="59205"/>
            <a:ext cx="5813612" cy="672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46132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48200" cy="681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931"/>
            <a:ext cx="4495800" cy="684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49993" y="17931"/>
            <a:ext cx="4572000" cy="907941"/>
          </a:xfrm>
          <a:prstGeom prst="rect">
            <a:avLst/>
          </a:prstGeom>
        </p:spPr>
        <p:txBody>
          <a:bodyPr>
            <a:spAutoFit/>
          </a:bodyPr>
          <a:lstStyle/>
          <a:p>
            <a:r>
              <a:rPr lang="en-US" sz="1100" dirty="0" smtClean="0"/>
              <a:t>(Listen) </a:t>
            </a:r>
            <a:r>
              <a:rPr lang="en-US" sz="1400" dirty="0" smtClean="0">
                <a:hlinkClick r:id="rId4"/>
              </a:rPr>
              <a:t>http://www.youtube.com/watch?v=kgM1Df76S5c&amp;feature=kp</a:t>
            </a:r>
            <a:endParaRPr lang="en-US" sz="1400" dirty="0" smtClean="0"/>
          </a:p>
          <a:p>
            <a:endParaRPr lang="en-US" sz="1400" dirty="0"/>
          </a:p>
        </p:txBody>
      </p:sp>
    </p:spTree>
    <p:extLst>
      <p:ext uri="{BB962C8B-B14F-4D97-AF65-F5344CB8AC3E}">
        <p14:creationId xmlns:p14="http://schemas.microsoft.com/office/powerpoint/2010/main" val="7570604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2" y="0"/>
            <a:ext cx="50057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3049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a:t>ORIGINS</a:t>
            </a:r>
            <a:endParaRPr lang="en-US" sz="8000" dirty="0"/>
          </a:p>
        </p:txBody>
      </p:sp>
      <p:sp>
        <p:nvSpPr>
          <p:cNvPr id="4" name="Text Placeholder 3"/>
          <p:cNvSpPr>
            <a:spLocks noGrp="1"/>
          </p:cNvSpPr>
          <p:nvPr>
            <p:ph type="body" idx="1"/>
          </p:nvPr>
        </p:nvSpPr>
        <p:spPr>
          <a:xfrm>
            <a:off x="457202" y="1371600"/>
            <a:ext cx="4040188" cy="639762"/>
          </a:xfrm>
        </p:spPr>
        <p:txBody>
          <a:bodyPr/>
          <a:lstStyle/>
          <a:p>
            <a:pPr algn="ctr"/>
            <a:r>
              <a:rPr lang="en-US" dirty="0"/>
              <a:t>THE PEOPLE</a:t>
            </a:r>
          </a:p>
        </p:txBody>
      </p:sp>
      <p:sp>
        <p:nvSpPr>
          <p:cNvPr id="3" name="Content Placeholder 2"/>
          <p:cNvSpPr>
            <a:spLocks noGrp="1"/>
          </p:cNvSpPr>
          <p:nvPr>
            <p:ph sz="half" idx="2"/>
          </p:nvPr>
        </p:nvSpPr>
        <p:spPr>
          <a:xfrm>
            <a:off x="457203" y="2307235"/>
            <a:ext cx="4040188" cy="873125"/>
          </a:xfrm>
        </p:spPr>
        <p:txBody>
          <a:bodyPr>
            <a:normAutofit fontScale="85000" lnSpcReduction="20000"/>
          </a:bodyPr>
          <a:lstStyle/>
          <a:p>
            <a:pPr marL="0" lvl="0" indent="0">
              <a:buNone/>
            </a:pPr>
            <a:r>
              <a:rPr lang="en-US" sz="2300" dirty="0"/>
              <a:t>African-American Spirituals do not fit into a particular artistic period.  </a:t>
            </a:r>
            <a:r>
              <a:rPr lang="en-US" dirty="0" smtClean="0"/>
              <a:t/>
            </a:r>
            <a:br>
              <a:rPr lang="en-US" dirty="0" smtClean="0"/>
            </a:br>
            <a:endParaRPr lang="en-US" dirty="0" smtClean="0"/>
          </a:p>
        </p:txBody>
      </p:sp>
      <p:sp>
        <p:nvSpPr>
          <p:cNvPr id="6" name="Content Placeholder 5"/>
          <p:cNvSpPr>
            <a:spLocks noGrp="1"/>
          </p:cNvSpPr>
          <p:nvPr>
            <p:ph sz="quarter" idx="4"/>
          </p:nvPr>
        </p:nvSpPr>
        <p:spPr/>
        <p:txBody>
          <a:bodyPr/>
          <a:lstStyle/>
          <a:p>
            <a:endParaRPr lang="en-US" dirty="0"/>
          </a:p>
        </p:txBody>
      </p:sp>
      <p:pic>
        <p:nvPicPr>
          <p:cNvPr id="1026" name="Picture 2" descr="E:\Master Classes\africa-political-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81463"/>
            <a:ext cx="4114800" cy="51717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3019961"/>
            <a:ext cx="4191000" cy="1323439"/>
          </a:xfrm>
          <a:prstGeom prst="rect">
            <a:avLst/>
          </a:prstGeom>
        </p:spPr>
        <p:txBody>
          <a:bodyPr wrap="square">
            <a:spAutoFit/>
          </a:bodyPr>
          <a:lstStyle/>
          <a:p>
            <a:pPr lvl="0"/>
            <a:r>
              <a:rPr lang="en-US" sz="2000" dirty="0" smtClean="0"/>
              <a:t>The singing and creation of Spirituals have been ongoing for at least four centuries in the United States.                                        	</a:t>
            </a:r>
            <a:endParaRPr lang="en-US" sz="2000" dirty="0"/>
          </a:p>
        </p:txBody>
      </p:sp>
      <p:sp>
        <p:nvSpPr>
          <p:cNvPr id="9" name="Rectangle 8"/>
          <p:cNvSpPr/>
          <p:nvPr/>
        </p:nvSpPr>
        <p:spPr>
          <a:xfrm>
            <a:off x="457200" y="4114800"/>
            <a:ext cx="4191000" cy="1015663"/>
          </a:xfrm>
          <a:prstGeom prst="rect">
            <a:avLst/>
          </a:prstGeom>
        </p:spPr>
        <p:txBody>
          <a:bodyPr wrap="square">
            <a:spAutoFit/>
          </a:bodyPr>
          <a:lstStyle/>
          <a:p>
            <a:pPr lvl="0"/>
            <a:r>
              <a:rPr lang="en-US" sz="2000" dirty="0" smtClean="0"/>
              <a:t>				</a:t>
            </a:r>
          </a:p>
          <a:p>
            <a:pPr lvl="0"/>
            <a:r>
              <a:rPr lang="en-US" sz="2000" dirty="0" smtClean="0"/>
              <a:t>Almost all of the first Africans who arrived to the New World were slaves.  </a:t>
            </a:r>
          </a:p>
        </p:txBody>
      </p:sp>
      <p:sp>
        <p:nvSpPr>
          <p:cNvPr id="10" name="Rectangle 9"/>
          <p:cNvSpPr/>
          <p:nvPr/>
        </p:nvSpPr>
        <p:spPr>
          <a:xfrm>
            <a:off x="471060" y="5461337"/>
            <a:ext cx="4100945" cy="1015663"/>
          </a:xfrm>
          <a:prstGeom prst="rect">
            <a:avLst/>
          </a:prstGeom>
        </p:spPr>
        <p:txBody>
          <a:bodyPr wrap="square">
            <a:spAutoFit/>
          </a:bodyPr>
          <a:lstStyle/>
          <a:p>
            <a:r>
              <a:rPr lang="en-US" sz="2000" dirty="0" smtClean="0"/>
              <a:t>Most of these people came from the several regions of the West Coast of Africa. </a:t>
            </a:r>
            <a:endParaRPr lang="en-US" sz="2000" dirty="0"/>
          </a:p>
        </p:txBody>
      </p:sp>
    </p:spTree>
    <p:extLst>
      <p:ext uri="{BB962C8B-B14F-4D97-AF65-F5344CB8AC3E}">
        <p14:creationId xmlns:p14="http://schemas.microsoft.com/office/powerpoint/2010/main" val="250536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953000" cy="687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7628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ruknophobia.files.wordpress.com/2012/04/fisksing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80301"/>
            <a:ext cx="3844566" cy="2777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68" y="-1"/>
            <a:ext cx="3128232" cy="4080302"/>
          </a:xfrm>
          <a:prstGeom prst="rect">
            <a:avLst/>
          </a:prstGeom>
        </p:spPr>
      </p:pic>
      <p:sp>
        <p:nvSpPr>
          <p:cNvPr id="2" name="Title 1"/>
          <p:cNvSpPr>
            <a:spLocks noGrp="1"/>
          </p:cNvSpPr>
          <p:nvPr>
            <p:ph type="title"/>
          </p:nvPr>
        </p:nvSpPr>
        <p:spPr>
          <a:xfrm>
            <a:off x="143436" y="228600"/>
            <a:ext cx="3742764" cy="1143000"/>
          </a:xfrm>
        </p:spPr>
        <p:txBody>
          <a:bodyPr>
            <a:normAutofit/>
          </a:bodyPr>
          <a:lstStyle/>
          <a:p>
            <a:r>
              <a:rPr lang="en-US" b="1" dirty="0"/>
              <a:t>AFTER 1865</a:t>
            </a:r>
            <a:endParaRPr lang="en-US" dirty="0"/>
          </a:p>
        </p:txBody>
      </p:sp>
      <p:sp>
        <p:nvSpPr>
          <p:cNvPr id="3" name="Rectangle 2"/>
          <p:cNvSpPr/>
          <p:nvPr/>
        </p:nvSpPr>
        <p:spPr>
          <a:xfrm>
            <a:off x="0" y="1295400"/>
            <a:ext cx="4092390" cy="338554"/>
          </a:xfrm>
          <a:prstGeom prst="rect">
            <a:avLst/>
          </a:prstGeom>
        </p:spPr>
        <p:txBody>
          <a:bodyPr wrap="square">
            <a:spAutoFit/>
          </a:bodyPr>
          <a:lstStyle/>
          <a:p>
            <a:r>
              <a:rPr lang="en-US" sz="1600" dirty="0"/>
              <a:t>Slavery was abolished in 1865.</a:t>
            </a:r>
          </a:p>
        </p:txBody>
      </p:sp>
      <p:sp>
        <p:nvSpPr>
          <p:cNvPr id="4" name="Rectangle 3"/>
          <p:cNvSpPr/>
          <p:nvPr/>
        </p:nvSpPr>
        <p:spPr>
          <a:xfrm>
            <a:off x="0" y="1625025"/>
            <a:ext cx="6055042" cy="338554"/>
          </a:xfrm>
          <a:prstGeom prst="rect">
            <a:avLst/>
          </a:prstGeom>
        </p:spPr>
        <p:txBody>
          <a:bodyPr wrap="square">
            <a:spAutoFit/>
          </a:bodyPr>
          <a:lstStyle/>
          <a:p>
            <a:r>
              <a:rPr lang="en-US" sz="1600" dirty="0"/>
              <a:t>African-Americans were permitted to attend school and be graduated. </a:t>
            </a:r>
          </a:p>
        </p:txBody>
      </p:sp>
      <p:sp>
        <p:nvSpPr>
          <p:cNvPr id="5" name="Rectangle 4"/>
          <p:cNvSpPr/>
          <p:nvPr/>
        </p:nvSpPr>
        <p:spPr>
          <a:xfrm>
            <a:off x="0" y="2023646"/>
            <a:ext cx="6055042" cy="338554"/>
          </a:xfrm>
          <a:prstGeom prst="rect">
            <a:avLst/>
          </a:prstGeom>
        </p:spPr>
        <p:txBody>
          <a:bodyPr wrap="square">
            <a:spAutoFit/>
          </a:bodyPr>
          <a:lstStyle/>
          <a:p>
            <a:r>
              <a:rPr lang="en-US" sz="1600" dirty="0"/>
              <a:t>Institutions of higher learning were established for African-Americans.</a:t>
            </a:r>
          </a:p>
        </p:txBody>
      </p:sp>
      <p:sp>
        <p:nvSpPr>
          <p:cNvPr id="6" name="Rectangle 5"/>
          <p:cNvSpPr/>
          <p:nvPr/>
        </p:nvSpPr>
        <p:spPr>
          <a:xfrm>
            <a:off x="0" y="2438400"/>
            <a:ext cx="6055042" cy="338554"/>
          </a:xfrm>
          <a:prstGeom prst="rect">
            <a:avLst/>
          </a:prstGeom>
        </p:spPr>
        <p:txBody>
          <a:bodyPr wrap="square">
            <a:spAutoFit/>
          </a:bodyPr>
          <a:lstStyle/>
          <a:p>
            <a:r>
              <a:rPr lang="en-US" sz="1600" dirty="0"/>
              <a:t>Fisk University, Nashville, Tennessee.  Tuskegee Institute was another.</a:t>
            </a:r>
          </a:p>
        </p:txBody>
      </p:sp>
      <p:sp>
        <p:nvSpPr>
          <p:cNvPr id="7" name="Rectangle 6"/>
          <p:cNvSpPr/>
          <p:nvPr/>
        </p:nvSpPr>
        <p:spPr>
          <a:xfrm>
            <a:off x="0" y="2895600"/>
            <a:ext cx="6055042" cy="584775"/>
          </a:xfrm>
          <a:prstGeom prst="rect">
            <a:avLst/>
          </a:prstGeom>
        </p:spPr>
        <p:txBody>
          <a:bodyPr wrap="square">
            <a:spAutoFit/>
          </a:bodyPr>
          <a:lstStyle/>
          <a:p>
            <a:r>
              <a:rPr lang="en-US" sz="1600" dirty="0"/>
              <a:t>Their choirs made concert tours to Europe and the spiritual became an international hit.</a:t>
            </a:r>
          </a:p>
        </p:txBody>
      </p:sp>
      <p:sp>
        <p:nvSpPr>
          <p:cNvPr id="8" name="Rectangle 7"/>
          <p:cNvSpPr/>
          <p:nvPr/>
        </p:nvSpPr>
        <p:spPr>
          <a:xfrm>
            <a:off x="3810000" y="4274403"/>
            <a:ext cx="5333999" cy="830997"/>
          </a:xfrm>
          <a:prstGeom prst="rect">
            <a:avLst/>
          </a:prstGeom>
        </p:spPr>
        <p:txBody>
          <a:bodyPr wrap="square">
            <a:spAutoFit/>
          </a:bodyPr>
          <a:lstStyle/>
          <a:p>
            <a:pPr lvl="0" algn="r"/>
            <a:r>
              <a:rPr lang="en-US" sz="1600" i="1" dirty="0"/>
              <a:t>Jubilee Songs</a:t>
            </a:r>
            <a:r>
              <a:rPr lang="en-US" sz="1600" dirty="0"/>
              <a:t> was published in 1872 by Fisk University for the Fisk University Jubilee Singers and is one of the first printings of slave songs in the United States.  </a:t>
            </a:r>
          </a:p>
        </p:txBody>
      </p:sp>
      <p:sp>
        <p:nvSpPr>
          <p:cNvPr id="9" name="Rectangle 8"/>
          <p:cNvSpPr/>
          <p:nvPr/>
        </p:nvSpPr>
        <p:spPr>
          <a:xfrm>
            <a:off x="3810001" y="5206425"/>
            <a:ext cx="5333999" cy="584775"/>
          </a:xfrm>
          <a:prstGeom prst="rect">
            <a:avLst/>
          </a:prstGeom>
        </p:spPr>
        <p:txBody>
          <a:bodyPr wrap="square">
            <a:spAutoFit/>
          </a:bodyPr>
          <a:lstStyle/>
          <a:p>
            <a:pPr algn="r"/>
            <a:r>
              <a:rPr lang="en-US" sz="1600" dirty="0"/>
              <a:t>Black churches were heirs to the plantation ‘praise house’ shouts, hand clapping, foot stomping and jubilees songs. </a:t>
            </a:r>
          </a:p>
        </p:txBody>
      </p:sp>
      <p:sp>
        <p:nvSpPr>
          <p:cNvPr id="10" name="Rectangle 9"/>
          <p:cNvSpPr/>
          <p:nvPr/>
        </p:nvSpPr>
        <p:spPr>
          <a:xfrm>
            <a:off x="3810001" y="5943600"/>
            <a:ext cx="5333999" cy="830997"/>
          </a:xfrm>
          <a:prstGeom prst="rect">
            <a:avLst/>
          </a:prstGeom>
        </p:spPr>
        <p:txBody>
          <a:bodyPr wrap="square">
            <a:spAutoFit/>
          </a:bodyPr>
          <a:lstStyle/>
          <a:p>
            <a:pPr lvl="0" algn="r"/>
            <a:r>
              <a:rPr lang="en-US" sz="1600" dirty="0" smtClean="0"/>
              <a:t>Black composers </a:t>
            </a:r>
            <a:r>
              <a:rPr lang="en-US" sz="1600" dirty="0"/>
              <a:t>began </a:t>
            </a:r>
            <a:r>
              <a:rPr lang="en-US" sz="1600" dirty="0" smtClean="0"/>
              <a:t>to create </a:t>
            </a:r>
            <a:r>
              <a:rPr lang="en-US" sz="1600" dirty="0"/>
              <a:t>new arrangements of Negro Spirituals that took on some of the character of European classical music.</a:t>
            </a:r>
          </a:p>
        </p:txBody>
      </p:sp>
    </p:spTree>
    <p:extLst>
      <p:ext uri="{BB962C8B-B14F-4D97-AF65-F5344CB8AC3E}">
        <p14:creationId xmlns:p14="http://schemas.microsoft.com/office/powerpoint/2010/main" val="24887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0-#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0-#ppt_w/2"/>
                                          </p:val>
                                        </p:tav>
                                        <p:tav tm="100000">
                                          <p:val>
                                            <p:strVal val="#ppt_x"/>
                                          </p:val>
                                        </p:tav>
                                      </p:tavLst>
                                    </p:anim>
                                    <p:anim calcmode="lin" valueType="num">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750" fill="hold"/>
                                        <p:tgtEl>
                                          <p:spTgt spid="7"/>
                                        </p:tgtEl>
                                        <p:attrNameLst>
                                          <p:attrName>ppt_x</p:attrName>
                                        </p:attrNameLst>
                                      </p:cBhvr>
                                      <p:tavLst>
                                        <p:tav tm="0">
                                          <p:val>
                                            <p:strVal val="0-#ppt_w/2"/>
                                          </p:val>
                                        </p:tav>
                                        <p:tav tm="100000">
                                          <p:val>
                                            <p:strVal val="#ppt_x"/>
                                          </p:val>
                                        </p:tav>
                                      </p:tavLst>
                                    </p:anim>
                                    <p:anim calcmode="lin" valueType="num">
                                      <p:cBhvr additive="base">
                                        <p:cTn id="32" dur="750" fill="hold"/>
                                        <p:tgtEl>
                                          <p:spTgt spid="7"/>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750" fill="hold"/>
                                        <p:tgtEl>
                                          <p:spTgt spid="9"/>
                                        </p:tgtEl>
                                        <p:attrNameLst>
                                          <p:attrName>ppt_x</p:attrName>
                                        </p:attrNameLst>
                                      </p:cBhvr>
                                      <p:tavLst>
                                        <p:tav tm="0">
                                          <p:val>
                                            <p:strVal val="0-#ppt_w/2"/>
                                          </p:val>
                                        </p:tav>
                                        <p:tav tm="100000">
                                          <p:val>
                                            <p:strVal val="#ppt_x"/>
                                          </p:val>
                                        </p:tav>
                                      </p:tavLst>
                                    </p:anim>
                                    <p:anim calcmode="lin" valueType="num">
                                      <p:cBhvr additive="base">
                                        <p:cTn id="51"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750" fill="hold"/>
                                        <p:tgtEl>
                                          <p:spTgt spid="10"/>
                                        </p:tgtEl>
                                        <p:attrNameLst>
                                          <p:attrName>ppt_x</p:attrName>
                                        </p:attrNameLst>
                                      </p:cBhvr>
                                      <p:tavLst>
                                        <p:tav tm="0">
                                          <p:val>
                                            <p:strVal val="0-#ppt_w/2"/>
                                          </p:val>
                                        </p:tav>
                                        <p:tav tm="100000">
                                          <p:val>
                                            <p:strVal val="#ppt_x"/>
                                          </p:val>
                                        </p:tav>
                                      </p:tavLst>
                                    </p:anim>
                                    <p:anim calcmode="lin" valueType="num">
                                      <p:cBhvr additive="base">
                                        <p:cTn id="57"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r"/>
            <a:r>
              <a:rPr lang="en-US" b="1" dirty="0"/>
              <a:t>Anton </a:t>
            </a:r>
            <a:r>
              <a:rPr lang="en-US" b="1" dirty="0" err="1"/>
              <a:t>Dvořák</a:t>
            </a:r>
            <a:endParaRPr lang="en-US" b="1" dirty="0"/>
          </a:p>
        </p:txBody>
      </p:sp>
      <p:sp>
        <p:nvSpPr>
          <p:cNvPr id="3" name="Rectangle 2"/>
          <p:cNvSpPr/>
          <p:nvPr/>
        </p:nvSpPr>
        <p:spPr>
          <a:xfrm>
            <a:off x="228600" y="1600200"/>
            <a:ext cx="8610600" cy="400110"/>
          </a:xfrm>
          <a:prstGeom prst="rect">
            <a:avLst/>
          </a:prstGeom>
        </p:spPr>
        <p:txBody>
          <a:bodyPr wrap="square">
            <a:spAutoFit/>
          </a:bodyPr>
          <a:lstStyle/>
          <a:p>
            <a:pPr algn="r"/>
            <a:r>
              <a:rPr lang="en-US" sz="2000" dirty="0"/>
              <a:t>Czech composer </a:t>
            </a:r>
          </a:p>
        </p:txBody>
      </p:sp>
      <p:sp>
        <p:nvSpPr>
          <p:cNvPr id="4" name="Rectangle 3"/>
          <p:cNvSpPr/>
          <p:nvPr/>
        </p:nvSpPr>
        <p:spPr>
          <a:xfrm>
            <a:off x="4551768" y="2263914"/>
            <a:ext cx="4287432" cy="400110"/>
          </a:xfrm>
          <a:prstGeom prst="rect">
            <a:avLst/>
          </a:prstGeom>
        </p:spPr>
        <p:txBody>
          <a:bodyPr wrap="square">
            <a:spAutoFit/>
          </a:bodyPr>
          <a:lstStyle/>
          <a:p>
            <a:pPr algn="r"/>
            <a:r>
              <a:rPr lang="en-US" sz="2000" dirty="0"/>
              <a:t>Director of the </a:t>
            </a:r>
            <a:r>
              <a:rPr lang="en-US" sz="2000" dirty="0" smtClean="0"/>
              <a:t>New </a:t>
            </a:r>
            <a:r>
              <a:rPr lang="en-US" sz="2000" dirty="0"/>
              <a:t>York Conservatory </a:t>
            </a:r>
          </a:p>
        </p:txBody>
      </p:sp>
      <p:sp>
        <p:nvSpPr>
          <p:cNvPr id="5" name="Rectangle 4"/>
          <p:cNvSpPr/>
          <p:nvPr/>
        </p:nvSpPr>
        <p:spPr>
          <a:xfrm>
            <a:off x="4724400" y="3276600"/>
            <a:ext cx="4114800" cy="707886"/>
          </a:xfrm>
          <a:prstGeom prst="rect">
            <a:avLst/>
          </a:prstGeom>
        </p:spPr>
        <p:txBody>
          <a:bodyPr wrap="square">
            <a:spAutoFit/>
          </a:bodyPr>
          <a:lstStyle/>
          <a:p>
            <a:pPr lvl="0" algn="r"/>
            <a:r>
              <a:rPr lang="en-US" sz="2000" dirty="0" smtClean="0"/>
              <a:t>Symphony </a:t>
            </a:r>
            <a:r>
              <a:rPr lang="en-US" sz="2000" dirty="0"/>
              <a:t>No. 9 in E Minor </a:t>
            </a:r>
            <a:r>
              <a:rPr lang="en-US" sz="2000" i="1" dirty="0"/>
              <a:t>From the New World </a:t>
            </a:r>
            <a:r>
              <a:rPr lang="en-US" sz="2000" dirty="0"/>
              <a:t>in 1893. </a:t>
            </a:r>
          </a:p>
        </p:txBody>
      </p:sp>
      <p:sp>
        <p:nvSpPr>
          <p:cNvPr id="6" name="Rectangle 5"/>
          <p:cNvSpPr/>
          <p:nvPr/>
        </p:nvSpPr>
        <p:spPr>
          <a:xfrm>
            <a:off x="4551768" y="4312384"/>
            <a:ext cx="4287432" cy="2739211"/>
          </a:xfrm>
          <a:prstGeom prst="rect">
            <a:avLst/>
          </a:prstGeom>
        </p:spPr>
        <p:txBody>
          <a:bodyPr wrap="square">
            <a:spAutoFit/>
          </a:bodyPr>
          <a:lstStyle/>
          <a:p>
            <a:pPr algn="r"/>
            <a:r>
              <a:rPr lang="en-US" sz="2000" dirty="0"/>
              <a:t>Dvorak brought attention to the genre of Spirituals as his Second Movement – </a:t>
            </a:r>
            <a:r>
              <a:rPr lang="en-US" sz="2000" i="1" dirty="0"/>
              <a:t>Largo</a:t>
            </a:r>
            <a:r>
              <a:rPr lang="en-US" sz="2000" dirty="0"/>
              <a:t> is a setting of the spiritual </a:t>
            </a:r>
            <a:r>
              <a:rPr lang="en-US" sz="2000" dirty="0" smtClean="0"/>
              <a:t/>
            </a:r>
            <a:br>
              <a:rPr lang="en-US" sz="2000" dirty="0" smtClean="0"/>
            </a:br>
            <a:r>
              <a:rPr lang="en-US" sz="2000" i="1" dirty="0" err="1" smtClean="0"/>
              <a:t>Goin</a:t>
            </a:r>
            <a:r>
              <a:rPr lang="en-US" sz="2000" i="1" dirty="0"/>
              <a:t>’ Home</a:t>
            </a:r>
            <a:r>
              <a:rPr lang="en-US" sz="2000" dirty="0"/>
              <a:t>, or so it was thought.</a:t>
            </a:r>
            <a:r>
              <a:rPr lang="en-US" sz="2000" i="1" dirty="0"/>
              <a:t> </a:t>
            </a:r>
            <a:endParaRPr lang="en-US" sz="2000" i="1" dirty="0" smtClean="0"/>
          </a:p>
          <a:p>
            <a:pPr algn="r"/>
            <a:endParaRPr lang="en-US" sz="2000" i="1" dirty="0"/>
          </a:p>
          <a:p>
            <a:r>
              <a:rPr lang="en-US" sz="1200" dirty="0" smtClean="0"/>
              <a:t>(Listen)</a:t>
            </a:r>
          </a:p>
          <a:p>
            <a:pPr algn="r"/>
            <a:r>
              <a:rPr lang="en-US" sz="2000" dirty="0">
                <a:hlinkClick r:id="rId2"/>
              </a:rPr>
              <a:t>http://</a:t>
            </a:r>
            <a:r>
              <a:rPr lang="en-US" sz="2000" dirty="0" smtClean="0">
                <a:hlinkClick r:id="rId2"/>
              </a:rPr>
              <a:t>www.youtube.com/watch?v=M9smSP1dq-A</a:t>
            </a:r>
            <a:endParaRPr lang="en-US" sz="2000" dirty="0" smtClean="0"/>
          </a:p>
          <a:p>
            <a:pPr algn="r"/>
            <a:endParaRPr lang="en-US" sz="2000" dirty="0" smtClean="0"/>
          </a:p>
        </p:txBody>
      </p:sp>
      <p:pic>
        <p:nvPicPr>
          <p:cNvPr id="5122" name="Picture 2" descr="http://www.broadbent-dunn.com/images/P/1294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55176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07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1000"/>
                                        <p:tgtEl>
                                          <p:spTgt spid="5122"/>
                                        </p:tgtEl>
                                      </p:cBhvr>
                                    </p:animEffect>
                                    <p:anim calcmode="lin" valueType="num">
                                      <p:cBhvr>
                                        <p:cTn id="33" dur="1000" fill="hold"/>
                                        <p:tgtEl>
                                          <p:spTgt spid="5122"/>
                                        </p:tgtEl>
                                        <p:attrNameLst>
                                          <p:attrName>ppt_x</p:attrName>
                                        </p:attrNameLst>
                                      </p:cBhvr>
                                      <p:tavLst>
                                        <p:tav tm="0">
                                          <p:val>
                                            <p:strVal val="#ppt_x"/>
                                          </p:val>
                                        </p:tav>
                                        <p:tav tm="100000">
                                          <p:val>
                                            <p:strVal val="#ppt_x"/>
                                          </p:val>
                                        </p:tav>
                                      </p:tavLst>
                                    </p:anim>
                                    <p:anim calcmode="lin" valueType="num">
                                      <p:cBhvr>
                                        <p:cTn id="3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libx.bsu.edu/cgi-bin/getimage.exe?CISOROOT=/ShtMus&amp;CISOPTR=1088&amp;DMSCALE=65.10417&amp;DMWIDTH=750&amp;DMHEIGHT=976.5625&amp;DMX=0&amp;DMY=0&amp;DMTEXT=&amp;REC=1&amp;DMTHUMB=0&amp;DMROTATE=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 y="345141"/>
            <a:ext cx="4702930" cy="613185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libx.bsu.edu/cgi-bin/getimage.exe?CISOROOT=/ShtMus&amp;CISOPTR=1089&amp;DMSCALE=64.37768&amp;DMWIDTH=750&amp;DMHEIGHT=965.6652360515&amp;DMX=0&amp;DMY=0&amp;DMTEXT=&amp;REC=1&amp;DMTHUMB=0&amp;DMROTAT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536" y="345141"/>
            <a:ext cx="4752535" cy="613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515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libx.bsu.edu/cgi-bin/getimage.exe?CISOROOT=/ShtMus&amp;CISOPTR=1090&amp;DMWIDTH=750&amp;DMHEIGHT=1600&amp;DMX=0&amp;DMY=0&amp;DMTEXT=&amp;REC=1&amp;DMTHUMB=0&amp;DMROTATE=0&amp;DMSCALE=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654"/>
            <a:ext cx="4636052" cy="60713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libx.bsu.edu/cgi-bin/getimage.exe?CISOROOT=/ShtMus&amp;CISOPTR=1091&amp;DMWIDTH=750&amp;DMHEIGHT=1600&amp;DMX=0&amp;DMY=0&amp;DMTEXT=&amp;REC=1&amp;DMTHUMB=0&amp;DMROTATE=0&amp;DMSCALE=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939" y="430307"/>
            <a:ext cx="4715061" cy="604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486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X46Ml3Nnte8/Tng3OBDt6JI/AAAAAAAAKDA/TN_kkdlBUaA/s400/we-shall-overcom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910" y="0"/>
            <a:ext cx="3143250" cy="31242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266" name="Picture 2" descr="http://blogs.citypages.com/pscholtes/images/We%20shall%20overcome%20sheet%20music%20no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525" y="3657600"/>
            <a:ext cx="5121275" cy="3063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5715000" cy="944562"/>
          </a:xfrm>
        </p:spPr>
        <p:txBody>
          <a:bodyPr>
            <a:normAutofit fontScale="90000"/>
          </a:bodyPr>
          <a:lstStyle/>
          <a:p>
            <a:r>
              <a:rPr lang="en-US" b="1" dirty="0"/>
              <a:t>Charles Albert Tindley (1851-1933)</a:t>
            </a:r>
            <a:r>
              <a:rPr lang="en-US" dirty="0"/>
              <a:t> </a:t>
            </a:r>
          </a:p>
        </p:txBody>
      </p:sp>
      <p:sp>
        <p:nvSpPr>
          <p:cNvPr id="3" name="Rectangle 2"/>
          <p:cNvSpPr/>
          <p:nvPr/>
        </p:nvSpPr>
        <p:spPr>
          <a:xfrm>
            <a:off x="304800" y="1219200"/>
            <a:ext cx="8458200" cy="369332"/>
          </a:xfrm>
          <a:prstGeom prst="rect">
            <a:avLst/>
          </a:prstGeom>
        </p:spPr>
        <p:txBody>
          <a:bodyPr wrap="square">
            <a:spAutoFit/>
          </a:bodyPr>
          <a:lstStyle/>
          <a:p>
            <a:pPr lvl="0"/>
            <a:r>
              <a:rPr lang="en-US" dirty="0"/>
              <a:t>Son of slaves, he taught himself to read at the age of seventeen.  </a:t>
            </a:r>
          </a:p>
        </p:txBody>
      </p:sp>
      <p:sp>
        <p:nvSpPr>
          <p:cNvPr id="4" name="Rectangle 3"/>
          <p:cNvSpPr/>
          <p:nvPr/>
        </p:nvSpPr>
        <p:spPr>
          <a:xfrm>
            <a:off x="304800" y="1600200"/>
            <a:ext cx="5943600" cy="646331"/>
          </a:xfrm>
          <a:prstGeom prst="rect">
            <a:avLst/>
          </a:prstGeom>
        </p:spPr>
        <p:txBody>
          <a:bodyPr wrap="square">
            <a:spAutoFit/>
          </a:bodyPr>
          <a:lstStyle/>
          <a:p>
            <a:r>
              <a:rPr lang="en-US" dirty="0"/>
              <a:t>He worked a janitor and attended night school and earned a Master of Divinity degree.</a:t>
            </a:r>
          </a:p>
        </p:txBody>
      </p:sp>
      <p:sp>
        <p:nvSpPr>
          <p:cNvPr id="5" name="Rectangle 4"/>
          <p:cNvSpPr/>
          <p:nvPr/>
        </p:nvSpPr>
        <p:spPr>
          <a:xfrm>
            <a:off x="304801" y="2173069"/>
            <a:ext cx="6019800" cy="923330"/>
          </a:xfrm>
          <a:prstGeom prst="rect">
            <a:avLst/>
          </a:prstGeom>
        </p:spPr>
        <p:txBody>
          <a:bodyPr wrap="square">
            <a:spAutoFit/>
          </a:bodyPr>
          <a:lstStyle/>
          <a:p>
            <a:r>
              <a:rPr lang="en-US" dirty="0"/>
              <a:t>In 1902 Tindely became the pastor of the Calvary Methodist Episcopal Church in Philadelphia, the same church where he had worked as a janitor. </a:t>
            </a:r>
          </a:p>
        </p:txBody>
      </p:sp>
      <p:sp>
        <p:nvSpPr>
          <p:cNvPr id="6" name="Rectangle 5"/>
          <p:cNvSpPr/>
          <p:nvPr/>
        </p:nvSpPr>
        <p:spPr>
          <a:xfrm>
            <a:off x="304800" y="3039070"/>
            <a:ext cx="8534400" cy="923330"/>
          </a:xfrm>
          <a:prstGeom prst="rect">
            <a:avLst/>
          </a:prstGeom>
        </p:spPr>
        <p:txBody>
          <a:bodyPr wrap="square">
            <a:spAutoFit/>
          </a:bodyPr>
          <a:lstStyle/>
          <a:p>
            <a:pPr lvl="0"/>
            <a:r>
              <a:rPr lang="en-US" dirty="0"/>
              <a:t>His </a:t>
            </a:r>
            <a:r>
              <a:rPr lang="en-US" i="1" dirty="0"/>
              <a:t>I’ll Overcome Some Day</a:t>
            </a:r>
            <a:r>
              <a:rPr lang="en-US" dirty="0"/>
              <a:t> was the cornel for the American civil rights anthem </a:t>
            </a:r>
            <a:r>
              <a:rPr lang="en-US" dirty="0" smtClean="0"/>
              <a:t/>
            </a:r>
            <a:br>
              <a:rPr lang="en-US" dirty="0" smtClean="0"/>
            </a:br>
            <a:r>
              <a:rPr lang="en-US" i="1" dirty="0" smtClean="0"/>
              <a:t>We </a:t>
            </a:r>
            <a:r>
              <a:rPr lang="en-US" i="1" dirty="0"/>
              <a:t>Shall Overcome</a:t>
            </a:r>
            <a:r>
              <a:rPr lang="en-US" dirty="0"/>
              <a:t>, popularized in the 1960’s in the freedom movement inspired by </a:t>
            </a:r>
            <a:r>
              <a:rPr lang="en-US" dirty="0" smtClean="0"/>
              <a:t/>
            </a:r>
            <a:br>
              <a:rPr lang="en-US" dirty="0" smtClean="0"/>
            </a:br>
            <a:r>
              <a:rPr lang="en-US" dirty="0" smtClean="0"/>
              <a:t>Dr</a:t>
            </a:r>
            <a:r>
              <a:rPr lang="en-US" dirty="0"/>
              <a:t>. Martin Luther King.</a:t>
            </a:r>
          </a:p>
        </p:txBody>
      </p:sp>
      <p:pic>
        <p:nvPicPr>
          <p:cNvPr id="8" name="MAHALIA JACKSON 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5784664"/>
            <a:ext cx="609600" cy="609600"/>
          </a:xfrm>
          <a:prstGeom prst="rect">
            <a:avLst/>
          </a:prstGeom>
        </p:spPr>
      </p:pic>
    </p:spTree>
    <p:extLst>
      <p:ext uri="{BB962C8B-B14F-4D97-AF65-F5344CB8AC3E}">
        <p14:creationId xmlns:p14="http://schemas.microsoft.com/office/powerpoint/2010/main" val="21688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4" presetClass="entr" presetSubtype="1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randombar(horizontal)">
                                      <p:cBhvr>
                                        <p:cTn id="25" dur="500"/>
                                        <p:tgtEl>
                                          <p:spTgt spid="11266"/>
                                        </p:tgtEl>
                                      </p:cBhvr>
                                    </p:animEffect>
                                  </p:childTnLst>
                                </p:cTn>
                              </p:par>
                              <p:par>
                                <p:cTn id="26" presetID="10" presetClass="entr" presetSubtype="0" fill="hold" nodeType="with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500"/>
                                        <p:tgtEl>
                                          <p:spTgt spid="7170"/>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2200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ttp://www.leghounds.com/images/403_robertjohns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7" y="4406569"/>
            <a:ext cx="3169024" cy="24770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http://ts4.mm.bing.net/th?id=I.4811480793811295&amp;pid=1.7&amp;w=105&amp;h=152&amp;c=7&amp;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010" y="4234927"/>
            <a:ext cx="1811990" cy="2623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ttp://www.1920s-fashion-and-music.com/image-files/louis_armstr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026" y="0"/>
            <a:ext cx="3125974" cy="2435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http://www.bbc.co.uk/radioassets/photos/2007/8/23/27374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81"/>
            <a:ext cx="3200400" cy="2440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44562"/>
          </a:xfrm>
        </p:spPr>
        <p:txBody>
          <a:bodyPr/>
          <a:lstStyle/>
          <a:p>
            <a:r>
              <a:rPr lang="en-US" b="1" dirty="0"/>
              <a:t>1920s</a:t>
            </a:r>
            <a:endParaRPr lang="en-US" dirty="0"/>
          </a:p>
        </p:txBody>
      </p:sp>
      <p:sp>
        <p:nvSpPr>
          <p:cNvPr id="3" name="Rectangle 2"/>
          <p:cNvSpPr/>
          <p:nvPr/>
        </p:nvSpPr>
        <p:spPr>
          <a:xfrm>
            <a:off x="304800" y="2430958"/>
            <a:ext cx="8534400" cy="400110"/>
          </a:xfrm>
          <a:prstGeom prst="rect">
            <a:avLst/>
          </a:prstGeom>
        </p:spPr>
        <p:txBody>
          <a:bodyPr wrap="square">
            <a:spAutoFit/>
          </a:bodyPr>
          <a:lstStyle/>
          <a:p>
            <a:pPr lvl="0"/>
            <a:r>
              <a:rPr lang="en-US" sz="2000" dirty="0"/>
              <a:t>Black Renaissance in poetry and music infused with a new race-spirit.</a:t>
            </a:r>
          </a:p>
        </p:txBody>
      </p:sp>
      <p:sp>
        <p:nvSpPr>
          <p:cNvPr id="4" name="Rectangle 3"/>
          <p:cNvSpPr/>
          <p:nvPr/>
        </p:nvSpPr>
        <p:spPr>
          <a:xfrm>
            <a:off x="304800" y="2819400"/>
            <a:ext cx="8529918" cy="707886"/>
          </a:xfrm>
          <a:prstGeom prst="rect">
            <a:avLst/>
          </a:prstGeom>
        </p:spPr>
        <p:txBody>
          <a:bodyPr wrap="square">
            <a:spAutoFit/>
          </a:bodyPr>
          <a:lstStyle/>
          <a:p>
            <a:r>
              <a:rPr lang="en-US" sz="2000" dirty="0"/>
              <a:t>African-Americans acknowledged that their roots were deep in the land of their birth, America. </a:t>
            </a:r>
          </a:p>
        </p:txBody>
      </p:sp>
      <p:sp>
        <p:nvSpPr>
          <p:cNvPr id="5" name="Rectangle 4"/>
          <p:cNvSpPr/>
          <p:nvPr/>
        </p:nvSpPr>
        <p:spPr>
          <a:xfrm>
            <a:off x="322729" y="3657600"/>
            <a:ext cx="8148918" cy="400110"/>
          </a:xfrm>
          <a:prstGeom prst="rect">
            <a:avLst/>
          </a:prstGeom>
        </p:spPr>
        <p:txBody>
          <a:bodyPr wrap="square">
            <a:spAutoFit/>
          </a:bodyPr>
          <a:lstStyle/>
          <a:p>
            <a:pPr lvl="0"/>
            <a:r>
              <a:rPr lang="en-US" sz="2000" dirty="0"/>
              <a:t>Strong influence on the singing and interpreting Negro Spirituals.   </a:t>
            </a:r>
          </a:p>
        </p:txBody>
      </p:sp>
      <p:sp>
        <p:nvSpPr>
          <p:cNvPr id="6" name="Rectangle 5"/>
          <p:cNvSpPr/>
          <p:nvPr/>
        </p:nvSpPr>
        <p:spPr>
          <a:xfrm>
            <a:off x="3581400" y="4237630"/>
            <a:ext cx="3429000" cy="646331"/>
          </a:xfrm>
          <a:prstGeom prst="rect">
            <a:avLst/>
          </a:prstGeom>
        </p:spPr>
        <p:txBody>
          <a:bodyPr wrap="square">
            <a:spAutoFit/>
          </a:bodyPr>
          <a:lstStyle/>
          <a:p>
            <a:pPr marL="342900" lvl="0" indent="-342900">
              <a:buFont typeface="+mj-lt"/>
              <a:buAutoNum type="arabicPeriod"/>
            </a:pPr>
            <a:r>
              <a:rPr lang="en-US" dirty="0"/>
              <a:t>Historical meaning of these songs was put forward.  </a:t>
            </a:r>
          </a:p>
        </p:txBody>
      </p:sp>
      <p:sp>
        <p:nvSpPr>
          <p:cNvPr id="7" name="Rectangle 6"/>
          <p:cNvSpPr/>
          <p:nvPr/>
        </p:nvSpPr>
        <p:spPr>
          <a:xfrm>
            <a:off x="3599329" y="5174902"/>
            <a:ext cx="3429000" cy="646331"/>
          </a:xfrm>
          <a:prstGeom prst="rect">
            <a:avLst/>
          </a:prstGeom>
        </p:spPr>
        <p:txBody>
          <a:bodyPr wrap="square">
            <a:spAutoFit/>
          </a:bodyPr>
          <a:lstStyle/>
          <a:p>
            <a:pPr marL="342900" indent="-342900">
              <a:buFont typeface="+mj-lt"/>
              <a:buAutoNum type="arabicPeriod" startAt="2"/>
            </a:pPr>
            <a:r>
              <a:rPr lang="en-US" dirty="0"/>
              <a:t>Singers were pushed to become better skilled. </a:t>
            </a:r>
          </a:p>
        </p:txBody>
      </p:sp>
    </p:spTree>
    <p:extLst>
      <p:ext uri="{BB962C8B-B14F-4D97-AF65-F5344CB8AC3E}">
        <p14:creationId xmlns:p14="http://schemas.microsoft.com/office/powerpoint/2010/main" val="510876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barn(outVertical)">
                                      <p:cBhvr>
                                        <p:cTn id="13" dur="500"/>
                                        <p:tgtEl>
                                          <p:spTgt spid="922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16" presetClass="entr" presetSubtype="37"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barn(outVertical)">
                                      <p:cBhvr>
                                        <p:cTn id="24" dur="5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par>
                                <p:cTn id="33" presetID="16" presetClass="entr" presetSubtype="37" fill="hold" nodeType="withEffect">
                                  <p:stCondLst>
                                    <p:cond delay="0"/>
                                  </p:stCondLst>
                                  <p:childTnLst>
                                    <p:set>
                                      <p:cBhvr>
                                        <p:cTn id="34" dur="1" fill="hold">
                                          <p:stCondLst>
                                            <p:cond delay="0"/>
                                          </p:stCondLst>
                                        </p:cTn>
                                        <p:tgtEl>
                                          <p:spTgt spid="9224"/>
                                        </p:tgtEl>
                                        <p:attrNameLst>
                                          <p:attrName>style.visibility</p:attrName>
                                        </p:attrNameLst>
                                      </p:cBhvr>
                                      <p:to>
                                        <p:strVal val="visible"/>
                                      </p:to>
                                    </p:set>
                                    <p:animEffect transition="in" filter="barn(outVertical)">
                                      <p:cBhvr>
                                        <p:cTn id="35" dur="500"/>
                                        <p:tgtEl>
                                          <p:spTgt spid="92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par>
                                <p:cTn id="50" presetID="16" presetClass="entr" presetSubtype="37" fill="hold" nodeType="withEffect">
                                  <p:stCondLst>
                                    <p:cond delay="0"/>
                                  </p:stCondLst>
                                  <p:childTnLst>
                                    <p:set>
                                      <p:cBhvr>
                                        <p:cTn id="51" dur="1" fill="hold">
                                          <p:stCondLst>
                                            <p:cond delay="0"/>
                                          </p:stCondLst>
                                        </p:cTn>
                                        <p:tgtEl>
                                          <p:spTgt spid="9222"/>
                                        </p:tgtEl>
                                        <p:attrNameLst>
                                          <p:attrName>style.visibility</p:attrName>
                                        </p:attrNameLst>
                                      </p:cBhvr>
                                      <p:to>
                                        <p:strVal val="visible"/>
                                      </p:to>
                                    </p:set>
                                    <p:animEffect transition="in" filter="barn(outVertical)">
                                      <p:cBhvr>
                                        <p:cTn id="5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b="1" dirty="0"/>
              <a:t>Gospel </a:t>
            </a:r>
            <a:r>
              <a:rPr lang="en-US" b="1" dirty="0" smtClean="0"/>
              <a:t>Song</a:t>
            </a:r>
            <a:endParaRPr lang="en-US" dirty="0"/>
          </a:p>
        </p:txBody>
      </p:sp>
      <p:sp>
        <p:nvSpPr>
          <p:cNvPr id="3" name="Rectangle 2"/>
          <p:cNvSpPr/>
          <p:nvPr/>
        </p:nvSpPr>
        <p:spPr>
          <a:xfrm>
            <a:off x="76200" y="1367135"/>
            <a:ext cx="8762999" cy="400110"/>
          </a:xfrm>
          <a:prstGeom prst="rect">
            <a:avLst/>
          </a:prstGeom>
        </p:spPr>
        <p:txBody>
          <a:bodyPr wrap="square">
            <a:spAutoFit/>
          </a:bodyPr>
          <a:lstStyle/>
          <a:p>
            <a:r>
              <a:rPr lang="en-US" sz="2000" dirty="0"/>
              <a:t> </a:t>
            </a:r>
            <a:r>
              <a:rPr lang="en-US" sz="2000" dirty="0" smtClean="0"/>
              <a:t>Improvement </a:t>
            </a:r>
            <a:r>
              <a:rPr lang="en-US" sz="2000" dirty="0"/>
              <a:t>of Negro Spirituals gave birth to another form of Christian song. </a:t>
            </a:r>
          </a:p>
        </p:txBody>
      </p:sp>
      <p:sp>
        <p:nvSpPr>
          <p:cNvPr id="4" name="Rectangle 3"/>
          <p:cNvSpPr/>
          <p:nvPr/>
        </p:nvSpPr>
        <p:spPr>
          <a:xfrm>
            <a:off x="152401" y="1785174"/>
            <a:ext cx="8686800" cy="707886"/>
          </a:xfrm>
          <a:prstGeom prst="rect">
            <a:avLst/>
          </a:prstGeom>
        </p:spPr>
        <p:txBody>
          <a:bodyPr wrap="square">
            <a:spAutoFit/>
          </a:bodyPr>
          <a:lstStyle/>
          <a:p>
            <a:r>
              <a:rPr lang="en-US" sz="2000" dirty="0"/>
              <a:t>These songs were inspired by Biblical (mainly Gospel) themes related to events in daily life. </a:t>
            </a:r>
          </a:p>
        </p:txBody>
      </p:sp>
      <p:sp>
        <p:nvSpPr>
          <p:cNvPr id="5" name="Rectangle 4"/>
          <p:cNvSpPr/>
          <p:nvPr/>
        </p:nvSpPr>
        <p:spPr>
          <a:xfrm>
            <a:off x="1600200" y="2858869"/>
            <a:ext cx="5486400" cy="646331"/>
          </a:xfrm>
          <a:prstGeom prst="rect">
            <a:avLst/>
          </a:prstGeom>
        </p:spPr>
        <p:txBody>
          <a:bodyPr wrap="square">
            <a:spAutoFit/>
          </a:bodyPr>
          <a:lstStyle/>
          <a:p>
            <a:pPr marL="342900" indent="-342900">
              <a:buFont typeface="+mj-lt"/>
              <a:buAutoNum type="arabicPeriod"/>
            </a:pPr>
            <a:r>
              <a:rPr lang="en-US" b="1" dirty="0"/>
              <a:t>Thomas A. Dorsey </a:t>
            </a:r>
            <a:r>
              <a:rPr lang="en-US" dirty="0"/>
              <a:t>(1899-1993) </a:t>
            </a:r>
            <a:br>
              <a:rPr lang="en-US" dirty="0"/>
            </a:br>
            <a:r>
              <a:rPr lang="en-US" dirty="0" smtClean="0"/>
              <a:t>known </a:t>
            </a:r>
            <a:r>
              <a:rPr lang="en-US" dirty="0"/>
              <a:t>as ‘the father of black gospel music’. </a:t>
            </a:r>
          </a:p>
        </p:txBody>
      </p:sp>
      <p:sp>
        <p:nvSpPr>
          <p:cNvPr id="6" name="Rectangle 5"/>
          <p:cNvSpPr/>
          <p:nvPr/>
        </p:nvSpPr>
        <p:spPr>
          <a:xfrm>
            <a:off x="1631576" y="3620869"/>
            <a:ext cx="4572000" cy="646331"/>
          </a:xfrm>
          <a:prstGeom prst="rect">
            <a:avLst/>
          </a:prstGeom>
        </p:spPr>
        <p:txBody>
          <a:bodyPr>
            <a:spAutoFit/>
          </a:bodyPr>
          <a:lstStyle/>
          <a:p>
            <a:pPr marL="342900" indent="-342900">
              <a:buFont typeface="+mj-lt"/>
              <a:buAutoNum type="arabicPeriod" startAt="2"/>
            </a:pPr>
            <a:r>
              <a:rPr lang="en-US" b="1" dirty="0"/>
              <a:t>The Gospel Song </a:t>
            </a:r>
            <a:r>
              <a:rPr lang="en-US" dirty="0"/>
              <a:t>combines Christian praise with the rhythms of jazz and the blues. </a:t>
            </a:r>
          </a:p>
        </p:txBody>
      </p:sp>
      <p:sp>
        <p:nvSpPr>
          <p:cNvPr id="7" name="Rectangle 6"/>
          <p:cNvSpPr/>
          <p:nvPr/>
        </p:nvSpPr>
        <p:spPr>
          <a:xfrm>
            <a:off x="147919" y="5239545"/>
            <a:ext cx="8830234" cy="707886"/>
          </a:xfrm>
          <a:prstGeom prst="rect">
            <a:avLst/>
          </a:prstGeom>
        </p:spPr>
        <p:txBody>
          <a:bodyPr wrap="square">
            <a:spAutoFit/>
          </a:bodyPr>
          <a:lstStyle/>
          <a:p>
            <a:pPr lvl="0"/>
            <a:r>
              <a:rPr lang="en-US" sz="2000" dirty="0"/>
              <a:t>In 1932 Mr. Dorsey wrote his classic and most famous song </a:t>
            </a:r>
            <a:r>
              <a:rPr lang="en-US" sz="2000" i="1" dirty="0"/>
              <a:t>Precious Lord</a:t>
            </a:r>
            <a:r>
              <a:rPr lang="en-US" sz="2000" dirty="0"/>
              <a:t> as result of suffering grief over the loss of his first wife in childbirth.  </a:t>
            </a:r>
          </a:p>
        </p:txBody>
      </p:sp>
      <p:sp>
        <p:nvSpPr>
          <p:cNvPr id="8" name="Rectangle 7"/>
          <p:cNvSpPr/>
          <p:nvPr/>
        </p:nvSpPr>
        <p:spPr>
          <a:xfrm>
            <a:off x="134471" y="5947431"/>
            <a:ext cx="8839200" cy="707886"/>
          </a:xfrm>
          <a:prstGeom prst="rect">
            <a:avLst/>
          </a:prstGeom>
        </p:spPr>
        <p:txBody>
          <a:bodyPr wrap="square">
            <a:spAutoFit/>
          </a:bodyPr>
          <a:lstStyle/>
          <a:p>
            <a:pPr lvl="0"/>
            <a:r>
              <a:rPr lang="en-US" sz="2000" dirty="0"/>
              <a:t>Almost equally well known is his </a:t>
            </a:r>
            <a:r>
              <a:rPr lang="en-US" sz="2000" i="1" dirty="0"/>
              <a:t>Peace in the Valley</a:t>
            </a:r>
            <a:r>
              <a:rPr lang="en-US" sz="2000" dirty="0"/>
              <a:t> that he wrote </a:t>
            </a:r>
            <a:r>
              <a:rPr lang="en-US" sz="2000" dirty="0" smtClean="0"/>
              <a:t/>
            </a:r>
            <a:br>
              <a:rPr lang="en-US" sz="2000" dirty="0" smtClean="0"/>
            </a:br>
            <a:r>
              <a:rPr lang="en-US" sz="2000" dirty="0" smtClean="0"/>
              <a:t>for </a:t>
            </a:r>
            <a:r>
              <a:rPr lang="en-US" sz="2000" dirty="0"/>
              <a:t>Mahalia Jackson in 1937.</a:t>
            </a:r>
          </a:p>
        </p:txBody>
      </p:sp>
      <p:pic>
        <p:nvPicPr>
          <p:cNvPr id="6146" name="Picture 2" descr="http://1.bp.blogspot.com/_UC89xJCMtGc/TOUzfp4thHI/AAAAAAAAC7I/GyK6sZJfk6s/s1600/Thomas+Andrew+Dors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196193"/>
            <a:ext cx="2286000" cy="306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241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circle(in)">
                                      <p:cBhvr>
                                        <p:cTn id="22" dur="20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Sister Rosetta Tharpe (1915-1973)</a:t>
            </a:r>
            <a:endParaRPr lang="en-US" dirty="0"/>
          </a:p>
        </p:txBody>
      </p:sp>
      <p:sp>
        <p:nvSpPr>
          <p:cNvPr id="3" name="Rectangle 2"/>
          <p:cNvSpPr/>
          <p:nvPr/>
        </p:nvSpPr>
        <p:spPr>
          <a:xfrm>
            <a:off x="76200" y="1295400"/>
            <a:ext cx="8686800" cy="707886"/>
          </a:xfrm>
          <a:prstGeom prst="rect">
            <a:avLst/>
          </a:prstGeom>
        </p:spPr>
        <p:txBody>
          <a:bodyPr wrap="square">
            <a:spAutoFit/>
          </a:bodyPr>
          <a:lstStyle/>
          <a:p>
            <a:r>
              <a:rPr lang="en-US" sz="2000" dirty="0"/>
              <a:t>Singer, songwriter and recording artist, </a:t>
            </a:r>
            <a:r>
              <a:rPr lang="en-US" sz="2000" dirty="0" smtClean="0"/>
              <a:t>Sister Rosetta Tharpe, </a:t>
            </a:r>
            <a:br>
              <a:rPr lang="en-US" sz="2000" dirty="0" smtClean="0"/>
            </a:br>
            <a:r>
              <a:rPr lang="en-US" sz="2000" dirty="0" smtClean="0"/>
              <a:t>was </a:t>
            </a:r>
            <a:r>
              <a:rPr lang="en-US" sz="2000" dirty="0"/>
              <a:t>a one-of-a-kind </a:t>
            </a:r>
            <a:r>
              <a:rPr lang="en-US" sz="2000" dirty="0" smtClean="0"/>
              <a:t>20</a:t>
            </a:r>
            <a:r>
              <a:rPr lang="en-US" sz="2000" baseline="30000" dirty="0" smtClean="0"/>
              <a:t>th</a:t>
            </a:r>
            <a:r>
              <a:rPr lang="en-US" sz="2000" dirty="0" smtClean="0"/>
              <a:t> </a:t>
            </a:r>
            <a:r>
              <a:rPr lang="en-US" sz="2000" dirty="0"/>
              <a:t>Century music pioneer.</a:t>
            </a:r>
          </a:p>
        </p:txBody>
      </p:sp>
      <p:sp>
        <p:nvSpPr>
          <p:cNvPr id="4" name="Rectangle 3"/>
          <p:cNvSpPr/>
          <p:nvPr/>
        </p:nvSpPr>
        <p:spPr>
          <a:xfrm>
            <a:off x="1470212" y="2012629"/>
            <a:ext cx="7521388" cy="707886"/>
          </a:xfrm>
          <a:prstGeom prst="rect">
            <a:avLst/>
          </a:prstGeom>
        </p:spPr>
        <p:txBody>
          <a:bodyPr wrap="square">
            <a:spAutoFit/>
          </a:bodyPr>
          <a:lstStyle/>
          <a:p>
            <a:pPr algn="r"/>
            <a:r>
              <a:rPr lang="en-US" sz="2000" dirty="0"/>
              <a:t>In the 1930’s and 1940’s with her gospel recordings </a:t>
            </a:r>
            <a:r>
              <a:rPr lang="en-US" sz="2000" dirty="0" smtClean="0"/>
              <a:t>were a unique </a:t>
            </a:r>
            <a:r>
              <a:rPr lang="en-US" sz="2000" dirty="0"/>
              <a:t>mixture of spiritual lyrics and early rock ‘n’ roll accompaniment. </a:t>
            </a:r>
          </a:p>
        </p:txBody>
      </p:sp>
      <p:sp>
        <p:nvSpPr>
          <p:cNvPr id="5" name="Rectangle 4"/>
          <p:cNvSpPr/>
          <p:nvPr/>
        </p:nvSpPr>
        <p:spPr>
          <a:xfrm>
            <a:off x="76200" y="2743200"/>
            <a:ext cx="8153400" cy="400110"/>
          </a:xfrm>
          <a:prstGeom prst="rect">
            <a:avLst/>
          </a:prstGeom>
        </p:spPr>
        <p:txBody>
          <a:bodyPr wrap="square">
            <a:spAutoFit/>
          </a:bodyPr>
          <a:lstStyle/>
          <a:p>
            <a:r>
              <a:rPr lang="en-US" sz="2000" dirty="0" smtClean="0"/>
              <a:t>She took sacred </a:t>
            </a:r>
            <a:r>
              <a:rPr lang="en-US" sz="2000" dirty="0"/>
              <a:t>music into secular nightclubs </a:t>
            </a:r>
            <a:r>
              <a:rPr lang="en-US" sz="2000" dirty="0" smtClean="0"/>
              <a:t>using big </a:t>
            </a:r>
            <a:r>
              <a:rPr lang="en-US" sz="2000" dirty="0"/>
              <a:t>bands </a:t>
            </a:r>
            <a:r>
              <a:rPr lang="en-US" sz="2000" dirty="0" smtClean="0"/>
              <a:t>for her </a:t>
            </a:r>
            <a:r>
              <a:rPr lang="en-US" sz="2000" dirty="0"/>
              <a:t>backup. </a:t>
            </a:r>
          </a:p>
        </p:txBody>
      </p:sp>
      <p:sp>
        <p:nvSpPr>
          <p:cNvPr id="6" name="Rectangle 5"/>
          <p:cNvSpPr/>
          <p:nvPr/>
        </p:nvSpPr>
        <p:spPr>
          <a:xfrm>
            <a:off x="443753" y="3178314"/>
            <a:ext cx="8624047" cy="892552"/>
          </a:xfrm>
          <a:prstGeom prst="rect">
            <a:avLst/>
          </a:prstGeom>
        </p:spPr>
        <p:txBody>
          <a:bodyPr wrap="square">
            <a:spAutoFit/>
          </a:bodyPr>
          <a:lstStyle/>
          <a:p>
            <a:pPr lvl="0" algn="r"/>
            <a:r>
              <a:rPr lang="en-US" sz="2000" dirty="0" smtClean="0"/>
              <a:t>As the </a:t>
            </a:r>
            <a:r>
              <a:rPr lang="en-US" sz="2000" dirty="0"/>
              <a:t>first recording artist to impact the music charts with her spiritual </a:t>
            </a:r>
            <a:r>
              <a:rPr lang="en-US" sz="2000" dirty="0" smtClean="0"/>
              <a:t>recordings, she was </a:t>
            </a:r>
            <a:r>
              <a:rPr lang="en-US" sz="2000" dirty="0"/>
              <a:t>the first superstar of gospel music … ‘the original soul sister</a:t>
            </a:r>
            <a:r>
              <a:rPr lang="en-US" sz="2000" dirty="0" smtClean="0"/>
              <a:t>’.</a:t>
            </a:r>
          </a:p>
          <a:p>
            <a:pPr lvl="0"/>
            <a:r>
              <a:rPr lang="en-US" sz="1200" dirty="0" smtClean="0"/>
              <a:t>                  (Listen) </a:t>
            </a:r>
            <a:endParaRPr lang="en-US" sz="1200" dirty="0"/>
          </a:p>
        </p:txBody>
      </p:sp>
      <p:pic>
        <p:nvPicPr>
          <p:cNvPr id="7" name="Sister Rosetta Tharpe - When I First Sought the Lor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9847" y="3908775"/>
            <a:ext cx="5204012" cy="2910994"/>
          </a:xfrm>
          <a:prstGeom prst="rect">
            <a:avLst/>
          </a:prstGeom>
        </p:spPr>
      </p:pic>
    </p:spTree>
    <p:extLst>
      <p:ext uri="{BB962C8B-B14F-4D97-AF65-F5344CB8AC3E}">
        <p14:creationId xmlns:p14="http://schemas.microsoft.com/office/powerpoint/2010/main" val="42544306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378"/>
            <a:ext cx="8229600" cy="639762"/>
          </a:xfrm>
        </p:spPr>
        <p:txBody>
          <a:bodyPr>
            <a:noAutofit/>
          </a:bodyPr>
          <a:lstStyle/>
          <a:p>
            <a:pPr algn="l"/>
            <a:r>
              <a:rPr lang="en-US" b="1" dirty="0" smtClean="0"/>
              <a:t> GOSPEL</a:t>
            </a:r>
            <a:r>
              <a:rPr lang="en-US" sz="2000" b="1" dirty="0" smtClean="0"/>
              <a:t/>
            </a:r>
            <a:br>
              <a:rPr lang="en-US" sz="2000" b="1" dirty="0" smtClean="0"/>
            </a:br>
            <a:endParaRPr lang="en-US" sz="2000" dirty="0"/>
          </a:p>
        </p:txBody>
      </p:sp>
      <p:sp>
        <p:nvSpPr>
          <p:cNvPr id="4" name="Rectangle 3"/>
          <p:cNvSpPr/>
          <p:nvPr/>
        </p:nvSpPr>
        <p:spPr>
          <a:xfrm>
            <a:off x="228600" y="1371600"/>
            <a:ext cx="3733800" cy="923330"/>
          </a:xfrm>
          <a:prstGeom prst="rect">
            <a:avLst/>
          </a:prstGeom>
        </p:spPr>
        <p:txBody>
          <a:bodyPr wrap="square">
            <a:spAutoFit/>
          </a:bodyPr>
          <a:lstStyle/>
          <a:p>
            <a:pPr lvl="0"/>
            <a:r>
              <a:rPr lang="en-US" dirty="0"/>
              <a:t>Gospel music is another great contribution to the choral art by African-American musicians.  </a:t>
            </a:r>
          </a:p>
        </p:txBody>
      </p:sp>
      <p:sp>
        <p:nvSpPr>
          <p:cNvPr id="5" name="Rectangle 4"/>
          <p:cNvSpPr/>
          <p:nvPr/>
        </p:nvSpPr>
        <p:spPr>
          <a:xfrm>
            <a:off x="206187" y="2457271"/>
            <a:ext cx="3733799" cy="1200329"/>
          </a:xfrm>
          <a:prstGeom prst="rect">
            <a:avLst/>
          </a:prstGeom>
        </p:spPr>
        <p:txBody>
          <a:bodyPr wrap="square">
            <a:spAutoFit/>
          </a:bodyPr>
          <a:lstStyle/>
          <a:p>
            <a:r>
              <a:rPr lang="en-US" dirty="0"/>
              <a:t>Gospel music, said to be a celebration and an affirmation of life, has grown in popularity in recent years among the choral community as a whole</a:t>
            </a:r>
            <a:r>
              <a:rPr lang="en-US" dirty="0" smtClean="0"/>
              <a:t>.</a:t>
            </a:r>
            <a:endParaRPr lang="en-US" dirty="0"/>
          </a:p>
        </p:txBody>
      </p:sp>
      <p:sp>
        <p:nvSpPr>
          <p:cNvPr id="6" name="Rectangle 5"/>
          <p:cNvSpPr/>
          <p:nvPr/>
        </p:nvSpPr>
        <p:spPr>
          <a:xfrm>
            <a:off x="228599" y="3810000"/>
            <a:ext cx="3733800" cy="1200329"/>
          </a:xfrm>
          <a:prstGeom prst="rect">
            <a:avLst/>
          </a:prstGeom>
        </p:spPr>
        <p:txBody>
          <a:bodyPr wrap="square">
            <a:spAutoFit/>
          </a:bodyPr>
          <a:lstStyle/>
          <a:p>
            <a:pPr lvl="0"/>
            <a:r>
              <a:rPr lang="en-US" dirty="0"/>
              <a:t>African-Americans formed their own congregations and Gospel songs became the most important part of their services.</a:t>
            </a:r>
          </a:p>
        </p:txBody>
      </p:sp>
      <p:sp>
        <p:nvSpPr>
          <p:cNvPr id="7" name="Rectangle 6"/>
          <p:cNvSpPr/>
          <p:nvPr/>
        </p:nvSpPr>
        <p:spPr>
          <a:xfrm>
            <a:off x="228599" y="5257800"/>
            <a:ext cx="3733801" cy="1477328"/>
          </a:xfrm>
          <a:prstGeom prst="rect">
            <a:avLst/>
          </a:prstGeom>
        </p:spPr>
        <p:txBody>
          <a:bodyPr wrap="square">
            <a:spAutoFit/>
          </a:bodyPr>
          <a:lstStyle/>
          <a:p>
            <a:pPr lvl="0"/>
            <a:r>
              <a:rPr lang="en-US" dirty="0"/>
              <a:t>The prevalence of Gospel music in African-American churches can still be seen today and it has become for this people a means to identify with their cultural and historical past.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050" y="890140"/>
            <a:ext cx="4800455" cy="599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82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circle(in)">
                                      <p:cBhvr>
                                        <p:cTn id="2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camille\Documents\Buga\Master Classes\Power Point I\photo and video\slave photos\slave-fiddling-1024x7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1" y="0"/>
            <a:ext cx="91345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792162"/>
          </a:xfrm>
        </p:spPr>
        <p:txBody>
          <a:bodyPr>
            <a:normAutofit/>
            <a:scene3d>
              <a:camera prst="orthographicFront"/>
              <a:lightRig rig="threePt" dir="t"/>
            </a:scene3d>
            <a:sp3d extrusionH="57150">
              <a:bevelT w="38100" h="38100" prst="angle"/>
            </a:sp3d>
          </a:bodyPr>
          <a:lstStyle/>
          <a:p>
            <a:pPr algn="ctr"/>
            <a:r>
              <a:rPr lang="en-US" b="1" dirty="0">
                <a:effectLst>
                  <a:glow rad="101600">
                    <a:schemeClr val="bg1">
                      <a:alpha val="60000"/>
                    </a:schemeClr>
                  </a:glow>
                  <a:outerShdw blurRad="38100" dist="38100" dir="2700000" algn="tl">
                    <a:srgbClr val="000000">
                      <a:alpha val="43137"/>
                    </a:srgbClr>
                  </a:outerShdw>
                </a:effectLst>
              </a:rPr>
              <a:t>THE </a:t>
            </a:r>
            <a:r>
              <a:rPr lang="en-US" b="1" dirty="0" smtClean="0">
                <a:effectLst>
                  <a:glow rad="101600">
                    <a:schemeClr val="bg1">
                      <a:alpha val="60000"/>
                    </a:schemeClr>
                  </a:glow>
                  <a:outerShdw blurRad="38100" dist="38100" dir="2700000" algn="tl">
                    <a:srgbClr val="000000">
                      <a:alpha val="43137"/>
                    </a:srgbClr>
                  </a:outerShdw>
                </a:effectLst>
              </a:rPr>
              <a:t>MUSIC</a:t>
            </a:r>
            <a:endParaRPr lang="en-US" dirty="0">
              <a:effectLst>
                <a:glow rad="101600">
                  <a:schemeClr val="bg1">
                    <a:alpha val="60000"/>
                  </a:schemeClr>
                </a:glow>
                <a:outerShdw blurRad="38100" dist="38100" dir="2700000" algn="tl">
                  <a:srgbClr val="000000">
                    <a:alpha val="43137"/>
                  </a:srgbClr>
                </a:outerShdw>
              </a:effectLst>
            </a:endParaRPr>
          </a:p>
        </p:txBody>
      </p:sp>
      <p:sp>
        <p:nvSpPr>
          <p:cNvPr id="7" name="Content Placeholder 6"/>
          <p:cNvSpPr>
            <a:spLocks noGrp="1"/>
          </p:cNvSpPr>
          <p:nvPr>
            <p:ph sz="half" idx="1"/>
          </p:nvPr>
        </p:nvSpPr>
        <p:spPr>
          <a:xfrm>
            <a:off x="273424" y="838200"/>
            <a:ext cx="8565776" cy="744652"/>
          </a:xfrm>
        </p:spPr>
        <p:txBody>
          <a:bodyPr>
            <a:noAutofit/>
          </a:bodyPr>
          <a:lstStyle/>
          <a:p>
            <a:pPr marL="0" indent="0" algn="ctr">
              <a:buNone/>
            </a:pPr>
            <a:r>
              <a:rPr lang="en-US" sz="2200" dirty="0" smtClean="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t>Black Spirituals are born of a culture, </a:t>
            </a:r>
            <a:r>
              <a:rPr lang="en-US" sz="2200" dirty="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t>not of a particular time </a:t>
            </a:r>
            <a:r>
              <a:rPr lang="en-US" sz="2200" dirty="0" smtClean="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t/>
            </a:r>
            <a:br>
              <a:rPr lang="en-US" sz="2200" dirty="0" smtClean="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br>
            <a:r>
              <a:rPr lang="en-US" sz="2200" dirty="0" smtClean="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t>to </a:t>
            </a:r>
            <a:r>
              <a:rPr lang="en-US" sz="2200" dirty="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t>which a year can be attached.   </a:t>
            </a:r>
          </a:p>
          <a:p>
            <a:pPr marL="0" lvl="0" indent="0" algn="ctr">
              <a:buNone/>
            </a:pPr>
            <a:endParaRPr lang="en-US" sz="2200" dirty="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endParaRPr>
          </a:p>
        </p:txBody>
      </p:sp>
      <p:sp>
        <p:nvSpPr>
          <p:cNvPr id="12" name="Rectangle 11"/>
          <p:cNvSpPr/>
          <p:nvPr/>
        </p:nvSpPr>
        <p:spPr>
          <a:xfrm>
            <a:off x="27389" y="1828800"/>
            <a:ext cx="9071294" cy="830997"/>
          </a:xfrm>
          <a:prstGeom prst="rect">
            <a:avLst/>
          </a:prstGeom>
        </p:spPr>
        <p:txBody>
          <a:bodyPr wrap="square">
            <a:spAutoFit/>
          </a:bodyPr>
          <a:lstStyle/>
          <a:p>
            <a:pPr lvl="0" algn="ctr"/>
            <a:r>
              <a:rPr lang="en-US" sz="2400" dirty="0" smtClean="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rPr>
              <a:t>They sprang up in the oral tradition of an enslaved people kept illiterate by the force of law. </a:t>
            </a:r>
            <a:endParaRPr lang="en-US" sz="2400" dirty="0">
              <a:ln w="18415" cmpd="sng">
                <a:solidFill>
                  <a:srgbClr val="FFFFFF"/>
                </a:solidFill>
                <a:prstDash val="solid"/>
              </a:ln>
              <a:solidFill>
                <a:srgbClr val="FFFFFF"/>
              </a:solidFill>
              <a:effectLst>
                <a:glow rad="101600">
                  <a:schemeClr val="tx1">
                    <a:alpha val="60000"/>
                  </a:schemeClr>
                </a:glow>
                <a:outerShdw blurRad="38100" dist="38100" dir="2700000" algn="tl">
                  <a:srgbClr val="000000">
                    <a:alpha val="43137"/>
                  </a:srgbClr>
                </a:outerShdw>
              </a:effectLst>
            </a:endParaRPr>
          </a:p>
        </p:txBody>
      </p:sp>
      <p:sp>
        <p:nvSpPr>
          <p:cNvPr id="13" name="Rectangle 12"/>
          <p:cNvSpPr/>
          <p:nvPr/>
        </p:nvSpPr>
        <p:spPr>
          <a:xfrm>
            <a:off x="-17929" y="5029200"/>
            <a:ext cx="9116612" cy="830997"/>
          </a:xfrm>
          <a:prstGeom prst="rect">
            <a:avLst/>
          </a:prstGeom>
        </p:spPr>
        <p:txBody>
          <a:bodyPr wrap="square">
            <a:spAutoFit/>
          </a:bodyPr>
          <a:lstStyle/>
          <a:p>
            <a:pPr lvl="0" algn="ctr"/>
            <a:r>
              <a:rPr lang="en-US" sz="2400" dirty="0">
                <a:ln w="18415" cmpd="sng">
                  <a:solidFill>
                    <a:srgbClr val="FFFFFF"/>
                  </a:solidFill>
                  <a:prstDash val="solid"/>
                </a:ln>
                <a:solidFill>
                  <a:srgbClr val="FFFFFF"/>
                </a:solidFill>
                <a:effectLst>
                  <a:glow rad="101600">
                    <a:schemeClr val="tx1">
                      <a:alpha val="60000"/>
                    </a:schemeClr>
                  </a:glow>
                </a:effectLst>
              </a:rPr>
              <a:t>I</a:t>
            </a:r>
            <a:r>
              <a:rPr lang="en-US" sz="2400" dirty="0" smtClean="0">
                <a:ln w="18415" cmpd="sng">
                  <a:solidFill>
                    <a:srgbClr val="FFFFFF"/>
                  </a:solidFill>
                  <a:prstDash val="solid"/>
                </a:ln>
                <a:solidFill>
                  <a:srgbClr val="FFFFFF"/>
                </a:solidFill>
                <a:effectLst>
                  <a:glow rad="101600">
                    <a:schemeClr val="tx1">
                      <a:alpha val="60000"/>
                    </a:schemeClr>
                  </a:glow>
                </a:effectLst>
              </a:rPr>
              <a:t>n the late 1700s slaves sang the precursors </a:t>
            </a:r>
            <a:br>
              <a:rPr lang="en-US" sz="2400" dirty="0" smtClean="0">
                <a:ln w="18415" cmpd="sng">
                  <a:solidFill>
                    <a:srgbClr val="FFFFFF"/>
                  </a:solidFill>
                  <a:prstDash val="solid"/>
                </a:ln>
                <a:solidFill>
                  <a:srgbClr val="FFFFFF"/>
                </a:solidFill>
                <a:effectLst>
                  <a:glow rad="101600">
                    <a:schemeClr val="tx1">
                      <a:alpha val="60000"/>
                    </a:schemeClr>
                  </a:glow>
                </a:effectLst>
              </a:rPr>
            </a:br>
            <a:r>
              <a:rPr lang="en-US" sz="2400" dirty="0" smtClean="0">
                <a:ln w="18415" cmpd="sng">
                  <a:solidFill>
                    <a:srgbClr val="FFFFFF"/>
                  </a:solidFill>
                  <a:prstDash val="solid"/>
                </a:ln>
                <a:solidFill>
                  <a:srgbClr val="FFFFFF"/>
                </a:solidFill>
                <a:effectLst>
                  <a:glow rad="101600">
                    <a:schemeClr val="tx1">
                      <a:alpha val="60000"/>
                    </a:schemeClr>
                  </a:glow>
                </a:effectLst>
              </a:rPr>
              <a:t>to spirituals called ‘corn ditties’.  </a:t>
            </a:r>
            <a:endParaRPr lang="en-US" sz="2400" dirty="0">
              <a:ln w="18415" cmpd="sng">
                <a:solidFill>
                  <a:srgbClr val="FFFFFF"/>
                </a:solidFill>
                <a:prstDash val="solid"/>
              </a:ln>
              <a:solidFill>
                <a:srgbClr val="FFFFFF"/>
              </a:solidFill>
              <a:effectLst>
                <a:glow rad="101600">
                  <a:schemeClr val="tx1">
                    <a:alpha val="60000"/>
                  </a:schemeClr>
                </a:glow>
              </a:effectLst>
            </a:endParaRPr>
          </a:p>
        </p:txBody>
      </p:sp>
    </p:spTree>
    <p:extLst>
      <p:ext uri="{BB962C8B-B14F-4D97-AF65-F5344CB8AC3E}">
        <p14:creationId xmlns:p14="http://schemas.microsoft.com/office/powerpoint/2010/main" val="1249460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circle(in)">
                                      <p:cBhvr>
                                        <p:cTn id="7" dur="2000"/>
                                        <p:tgtEl>
                                          <p:spTgt spid="307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648253"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716" y="228600"/>
            <a:ext cx="4448284" cy="646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916571"/>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indymedia.ie/attachments/jan2009/mlkfreeatl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263" y="4046005"/>
            <a:ext cx="4415095" cy="28119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020762"/>
          </a:xfrm>
        </p:spPr>
        <p:txBody>
          <a:bodyPr>
            <a:normAutofit/>
          </a:bodyPr>
          <a:lstStyle/>
          <a:p>
            <a:r>
              <a:rPr lang="en-US" b="1" dirty="0"/>
              <a:t>MARTIN LUTHER KING’S </a:t>
            </a:r>
            <a:r>
              <a:rPr lang="en-US" b="1" dirty="0" smtClean="0"/>
              <a:t>DAY</a:t>
            </a:r>
            <a:endParaRPr lang="en-US" dirty="0"/>
          </a:p>
        </p:txBody>
      </p:sp>
      <p:sp>
        <p:nvSpPr>
          <p:cNvPr id="3" name="Rectangle 2"/>
          <p:cNvSpPr/>
          <p:nvPr/>
        </p:nvSpPr>
        <p:spPr>
          <a:xfrm>
            <a:off x="457200" y="1676400"/>
            <a:ext cx="7924800" cy="400110"/>
          </a:xfrm>
          <a:prstGeom prst="rect">
            <a:avLst/>
          </a:prstGeom>
        </p:spPr>
        <p:txBody>
          <a:bodyPr wrap="square">
            <a:spAutoFit/>
          </a:bodyPr>
          <a:lstStyle/>
          <a:p>
            <a:pPr lvl="0"/>
            <a:r>
              <a:rPr lang="en-US" sz="2000" dirty="0"/>
              <a:t>First celebrated in 1985 and was set apart as a national holiday in 1992.</a:t>
            </a:r>
          </a:p>
        </p:txBody>
      </p:sp>
      <p:sp>
        <p:nvSpPr>
          <p:cNvPr id="4" name="Rectangle 3"/>
          <p:cNvSpPr/>
          <p:nvPr/>
        </p:nvSpPr>
        <p:spPr>
          <a:xfrm>
            <a:off x="457200" y="2184737"/>
            <a:ext cx="8229600" cy="1015663"/>
          </a:xfrm>
          <a:prstGeom prst="rect">
            <a:avLst/>
          </a:prstGeom>
        </p:spPr>
        <p:txBody>
          <a:bodyPr wrap="square">
            <a:spAutoFit/>
          </a:bodyPr>
          <a:lstStyle/>
          <a:p>
            <a:r>
              <a:rPr lang="en-US" sz="2000" dirty="0"/>
              <a:t>Since that first Martin Luther King’s Day African-American Spirituals have increasingly become important pieces in the musical fabric of our American heritage. </a:t>
            </a:r>
          </a:p>
        </p:txBody>
      </p:sp>
      <p:sp>
        <p:nvSpPr>
          <p:cNvPr id="5" name="Rectangle 4"/>
          <p:cNvSpPr/>
          <p:nvPr/>
        </p:nvSpPr>
        <p:spPr>
          <a:xfrm>
            <a:off x="457200" y="3276600"/>
            <a:ext cx="7924800" cy="707886"/>
          </a:xfrm>
          <a:prstGeom prst="rect">
            <a:avLst/>
          </a:prstGeom>
        </p:spPr>
        <p:txBody>
          <a:bodyPr wrap="square">
            <a:spAutoFit/>
          </a:bodyPr>
          <a:lstStyle/>
          <a:p>
            <a:pPr lvl="0"/>
            <a:r>
              <a:rPr lang="en-US" sz="2000" dirty="0"/>
              <a:t>Today, choirs of all ilk and all types of people perform Spirituals and Gospel Songs all over </a:t>
            </a:r>
            <a:r>
              <a:rPr lang="en-US" sz="2000" dirty="0" smtClean="0"/>
              <a:t>the world.  </a:t>
            </a:r>
            <a:endParaRPr lang="en-US" sz="2000" dirty="0"/>
          </a:p>
        </p:txBody>
      </p:sp>
      <p:pic>
        <p:nvPicPr>
          <p:cNvPr id="8198" name="Picture 6" descr="http://templecuttingedge.files.wordpress.com/2010/01/dr-martin-luther-king-j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46005"/>
            <a:ext cx="2048435" cy="279406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usanlowestrickland.files.wordpress.com/2011/08/black-church-choi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126" y="4046004"/>
            <a:ext cx="3486874" cy="28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220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fade">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fade">
                                      <p:cBhvr>
                                        <p:cTn id="22" dur="500"/>
                                        <p:tgtEl>
                                          <p:spTgt spid="819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8200"/>
                                        </p:tgtEl>
                                        <p:attrNameLst>
                                          <p:attrName>style.visibility</p:attrName>
                                        </p:attrNameLst>
                                      </p:cBhvr>
                                      <p:to>
                                        <p:strVal val="visible"/>
                                      </p:to>
                                    </p:set>
                                    <p:animEffect transition="in" filter="fade">
                                      <p:cBhvr>
                                        <p:cTn id="32"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t>SUMMARY</a:t>
            </a:r>
            <a:endParaRPr lang="en-US" dirty="0"/>
          </a:p>
        </p:txBody>
      </p:sp>
      <p:sp>
        <p:nvSpPr>
          <p:cNvPr id="3" name="Rectangle 2"/>
          <p:cNvSpPr/>
          <p:nvPr/>
        </p:nvSpPr>
        <p:spPr>
          <a:xfrm>
            <a:off x="291353" y="1295400"/>
            <a:ext cx="8686800" cy="646331"/>
          </a:xfrm>
          <a:prstGeom prst="rect">
            <a:avLst/>
          </a:prstGeom>
        </p:spPr>
        <p:txBody>
          <a:bodyPr wrap="square">
            <a:spAutoFit/>
          </a:bodyPr>
          <a:lstStyle/>
          <a:p>
            <a:r>
              <a:rPr lang="en-US" dirty="0"/>
              <a:t>In lectures to my choral conducting students on concert programming, I say that it is always appropriate to end the concert with the ‘obligatory’ Spiritual.  They are always a hit.</a:t>
            </a:r>
          </a:p>
        </p:txBody>
      </p:sp>
      <p:pic>
        <p:nvPicPr>
          <p:cNvPr id="4" name="01 African Sanct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5875" y="5943600"/>
            <a:ext cx="609600" cy="609600"/>
          </a:xfrm>
          <a:prstGeom prst="rect">
            <a:avLst/>
          </a:prstGeom>
        </p:spPr>
      </p:pic>
      <p:pic>
        <p:nvPicPr>
          <p:cNvPr id="1026" name="Picture 2" descr="C:\Users\wkesling\Pictures\61RYlYnxHy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946212"/>
            <a:ext cx="5651351" cy="399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323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US" sz="3600" b="1" dirty="0"/>
              <a:t>Jester </a:t>
            </a:r>
            <a:r>
              <a:rPr lang="en-US" sz="3600" b="1" dirty="0" smtClean="0"/>
              <a:t>Hairston</a:t>
            </a:r>
            <a:endParaRPr lang="en-US" sz="3600" dirty="0"/>
          </a:p>
        </p:txBody>
      </p:sp>
      <p:pic>
        <p:nvPicPr>
          <p:cNvPr id="12290" name="Picture 2" descr="180px-Jester_hairston_19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096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788" y="533400"/>
            <a:ext cx="4572000" cy="6355586"/>
          </a:xfrm>
          <a:prstGeom prst="rect">
            <a:avLst/>
          </a:prstGeom>
        </p:spPr>
        <p:txBody>
          <a:bodyPr>
            <a:spAutoFit/>
          </a:bodyPr>
          <a:lstStyle/>
          <a:p>
            <a:r>
              <a:rPr lang="en-US" sz="1700" dirty="0"/>
              <a:t>Arranger/composer, traveling choir leader, actor and story teller, Jester Hairston’s career took him all over the world.  Perhaps he is best remembered for his role as </a:t>
            </a:r>
            <a:r>
              <a:rPr lang="en-US" sz="1700" dirty="0" err="1"/>
              <a:t>Rolly</a:t>
            </a:r>
            <a:r>
              <a:rPr lang="en-US" sz="1700" dirty="0"/>
              <a:t> Forbes on the TV show </a:t>
            </a:r>
            <a:r>
              <a:rPr lang="en-US" sz="1700" i="1" dirty="0"/>
              <a:t>Amen</a:t>
            </a:r>
            <a:r>
              <a:rPr lang="en-US" sz="1700" dirty="0"/>
              <a:t>.  He was born the grandson of slaves in 1901 </a:t>
            </a:r>
            <a:r>
              <a:rPr lang="en-US" sz="1700" dirty="0" err="1"/>
              <a:t>Belews</a:t>
            </a:r>
            <a:r>
              <a:rPr lang="en-US" sz="1700" dirty="0"/>
              <a:t> Creek, North Carolina.  </a:t>
            </a:r>
            <a:endParaRPr lang="en-US" sz="1700" dirty="0" smtClean="0"/>
          </a:p>
          <a:p>
            <a:endParaRPr lang="en-US" sz="800" dirty="0"/>
          </a:p>
          <a:p>
            <a:r>
              <a:rPr lang="en-US" sz="1700" dirty="0" smtClean="0"/>
              <a:t>He </a:t>
            </a:r>
            <a:r>
              <a:rPr lang="en-US" sz="1700" dirty="0"/>
              <a:t>was a star athlete in high school and college.  R. Hairston graduate </a:t>
            </a:r>
            <a:r>
              <a:rPr lang="en-US" sz="1700" i="1" dirty="0"/>
              <a:t>Cum Laude</a:t>
            </a:r>
            <a:r>
              <a:rPr lang="en-US" sz="1700" dirty="0"/>
              <a:t> from Tufts University with a major in music and the furthered his studies at Julliard School of Music in New York City.  </a:t>
            </a:r>
          </a:p>
          <a:p>
            <a:endParaRPr lang="en-US" sz="800" dirty="0" smtClean="0"/>
          </a:p>
          <a:p>
            <a:r>
              <a:rPr lang="en-US" sz="1700" dirty="0" smtClean="0"/>
              <a:t>In </a:t>
            </a:r>
            <a:r>
              <a:rPr lang="en-US" sz="1700" dirty="0"/>
              <a:t>1936 Mr. Hairston went to Hollywood with another famous African-American spiritual writer/arranger, Hall Johnson, to help with the arranging of chorus music for the film</a:t>
            </a:r>
            <a:r>
              <a:rPr lang="en-US" sz="1700" i="1" dirty="0"/>
              <a:t> Green Pastures.  </a:t>
            </a:r>
            <a:r>
              <a:rPr lang="en-US" sz="1700" dirty="0"/>
              <a:t>In 1947 he became a founding member of the Screen Actors Guild.  In 1943 he formed his own choir and arranged choral background music for many of Hollywood’s important films, among them was </a:t>
            </a:r>
            <a:r>
              <a:rPr lang="en-US" sz="1700" i="1" dirty="0"/>
              <a:t>Carmen Jones.</a:t>
            </a:r>
            <a:r>
              <a:rPr lang="en-US" sz="1700" dirty="0"/>
              <a:t>  As an actor he played on the </a:t>
            </a:r>
            <a:r>
              <a:rPr lang="en-US" sz="1700" i="1" dirty="0"/>
              <a:t>Amos and Andy Show </a:t>
            </a:r>
            <a:r>
              <a:rPr lang="en-US" sz="1700" dirty="0"/>
              <a:t>for fifteen years.  He played ‘Wildcat’ on the 1970’s TV show </a:t>
            </a:r>
            <a:r>
              <a:rPr lang="en-US" sz="1700" i="1" dirty="0"/>
              <a:t>That’s My Mama.  </a:t>
            </a:r>
            <a:endParaRPr lang="en-US" sz="1700" dirty="0"/>
          </a:p>
        </p:txBody>
      </p:sp>
      <p:sp>
        <p:nvSpPr>
          <p:cNvPr id="4" name="Rectangle 3"/>
          <p:cNvSpPr/>
          <p:nvPr/>
        </p:nvSpPr>
        <p:spPr>
          <a:xfrm>
            <a:off x="4953000" y="4419600"/>
            <a:ext cx="4191000" cy="2308324"/>
          </a:xfrm>
          <a:prstGeom prst="rect">
            <a:avLst/>
          </a:prstGeom>
        </p:spPr>
        <p:txBody>
          <a:bodyPr wrap="square">
            <a:spAutoFit/>
          </a:bodyPr>
          <a:lstStyle/>
          <a:p>
            <a:r>
              <a:rPr lang="en-US" dirty="0"/>
              <a:t>I was pleased to work with Jester Hairston on many occasions and was privileged to be with the Los Angeles Spiritual Singers as he led this first black choir into the old Communist Eastern Block countries on a concert tour.   He departed this earth at 99 years of age </a:t>
            </a:r>
            <a:r>
              <a:rPr lang="en-US" dirty="0" smtClean="0"/>
              <a:t>and was </a:t>
            </a:r>
            <a:r>
              <a:rPr lang="en-US" dirty="0"/>
              <a:t>an ambassador of the African-American Spiritual to the world.  </a:t>
            </a:r>
          </a:p>
        </p:txBody>
      </p:sp>
    </p:spTree>
    <p:extLst>
      <p:ext uri="{BB962C8B-B14F-4D97-AF65-F5344CB8AC3E}">
        <p14:creationId xmlns:p14="http://schemas.microsoft.com/office/powerpoint/2010/main" val="231296546"/>
      </p:ext>
    </p:extLst>
  </p:cSld>
  <p:clrMapOvr>
    <a:masterClrMapping/>
  </p:clrMapOvr>
  <p:transition spd="slow" advClick="0" advTm="6000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R. Nathaniel </a:t>
            </a:r>
            <a:r>
              <a:rPr lang="en-US" sz="3200" b="1" dirty="0" err="1" smtClean="0"/>
              <a:t>Dett</a:t>
            </a:r>
            <a:endParaRPr lang="en-US" sz="3200" dirty="0"/>
          </a:p>
        </p:txBody>
      </p:sp>
      <p:pic>
        <p:nvPicPr>
          <p:cNvPr id="13314" name="Picture 2" descr="180px-Robert_Nathaniel_De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95400"/>
            <a:ext cx="3707524" cy="47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1100078"/>
            <a:ext cx="5029200" cy="2862322"/>
          </a:xfrm>
          <a:prstGeom prst="rect">
            <a:avLst/>
          </a:prstGeom>
        </p:spPr>
        <p:txBody>
          <a:bodyPr wrap="square">
            <a:spAutoFit/>
          </a:bodyPr>
          <a:lstStyle/>
          <a:p>
            <a:r>
              <a:rPr lang="en-US" dirty="0"/>
              <a:t>Robert Nathaniel </a:t>
            </a:r>
            <a:r>
              <a:rPr lang="en-US" dirty="0" err="1"/>
              <a:t>Dett</a:t>
            </a:r>
            <a:r>
              <a:rPr lang="en-US" dirty="0"/>
              <a:t>  (1882-1943) was the grandson of a slave who became the first black student to complete a Bachelor of Music degree in at Oberlin Conservatory of Music.   He toured as a concert pianist and became a professor at Lane College in Tennessee followed by stint at the Lincoln Institute in Missouri.  Professor </a:t>
            </a:r>
            <a:r>
              <a:rPr lang="en-US" dirty="0" err="1"/>
              <a:t>Dett</a:t>
            </a:r>
            <a:r>
              <a:rPr lang="en-US" dirty="0"/>
              <a:t> became the first black director of the Hampton Institute in Virginia.  In 1918 Professor </a:t>
            </a:r>
            <a:r>
              <a:rPr lang="en-US" dirty="0" err="1"/>
              <a:t>Dett</a:t>
            </a:r>
            <a:r>
              <a:rPr lang="en-US" dirty="0"/>
              <a:t> wrote this of his compositional goals.   </a:t>
            </a:r>
          </a:p>
        </p:txBody>
      </p:sp>
      <p:sp>
        <p:nvSpPr>
          <p:cNvPr id="4" name="Rectangle 3"/>
          <p:cNvSpPr/>
          <p:nvPr/>
        </p:nvSpPr>
        <p:spPr>
          <a:xfrm>
            <a:off x="228600" y="4002881"/>
            <a:ext cx="5181600" cy="2554545"/>
          </a:xfrm>
          <a:prstGeom prst="rect">
            <a:avLst/>
          </a:prstGeom>
        </p:spPr>
        <p:txBody>
          <a:bodyPr wrap="square">
            <a:spAutoFit/>
          </a:bodyPr>
          <a:lstStyle/>
          <a:p>
            <a:r>
              <a:rPr lang="en-US" sz="1600" i="1" dirty="0"/>
              <a:t>We have this wonderful store of folk music - - the melodies of and enslaved people . . .  But this store will be of no value unless we utilize it, unless we treat it in such a manner that it can be presented in choral  form , in lyric and in operatic works, in concertos and suites and salon music – unless our musical architects take the rough timbre of Negro themes and fashion from it music which will prove that we, too, have nationals feelings and characteristics, as have the European peoples whose forms we have zealously followed for so long.  </a:t>
            </a:r>
            <a:r>
              <a:rPr lang="en-US" sz="1600" dirty="0"/>
              <a:t>(Arkivmusic.com)</a:t>
            </a:r>
            <a:r>
              <a:rPr lang="en-US" sz="1600" i="1" dirty="0"/>
              <a:t> </a:t>
            </a:r>
            <a:endParaRPr lang="en-US" sz="1600" dirty="0"/>
          </a:p>
        </p:txBody>
      </p:sp>
    </p:spTree>
    <p:extLst>
      <p:ext uri="{BB962C8B-B14F-4D97-AF65-F5344CB8AC3E}">
        <p14:creationId xmlns:p14="http://schemas.microsoft.com/office/powerpoint/2010/main" val="1040231474"/>
      </p:ext>
    </p:extLst>
  </p:cSld>
  <p:clrMapOvr>
    <a:masterClrMapping/>
  </p:clrMapOvr>
  <p:transition spd="slow" advTm="60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Henry ‘Harry’ Thacker </a:t>
            </a:r>
            <a:r>
              <a:rPr lang="en-US" sz="3200" b="1" dirty="0" smtClean="0"/>
              <a:t>Burleigh</a:t>
            </a:r>
            <a:endParaRPr lang="en-US" sz="3200" dirty="0"/>
          </a:p>
        </p:txBody>
      </p:sp>
      <p:pic>
        <p:nvPicPr>
          <p:cNvPr id="14338" name="Picture 2" descr="http://liturgyandmusic.files.wordpress.com/2010/09/harry-burleig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914400"/>
            <a:ext cx="4435475"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 y="1370886"/>
            <a:ext cx="4572000" cy="4801314"/>
          </a:xfrm>
          <a:prstGeom prst="rect">
            <a:avLst/>
          </a:prstGeom>
        </p:spPr>
        <p:txBody>
          <a:bodyPr>
            <a:spAutoFit/>
          </a:bodyPr>
          <a:lstStyle/>
          <a:p>
            <a:r>
              <a:rPr lang="en-US" dirty="0"/>
              <a:t>Harry Burleigh (1866-1949) was a gifted professional singer, a Baritone.  He was the first black composer to be instrumental in the development of a characteristically American from of music, black music.  Burleigh made spirituals and other black forms available to the classically trained musicians by arranging black music into more classically based forms.</a:t>
            </a:r>
          </a:p>
          <a:p>
            <a:r>
              <a:rPr lang="en-US" dirty="0"/>
              <a:t>Burleigh attended the National Conservatory of Music, now the Julliard School, and played double bass in the orchestra. He was an assistant to Anton Dvorak where he spent most of his time doing copy work, transferring the manuscript of Dvorak’s Symphony No. 9 into the various instrumental parts.  </a:t>
            </a:r>
            <a:r>
              <a:rPr lang="en-US" i="1" dirty="0"/>
              <a:t>Deep River </a:t>
            </a:r>
            <a:r>
              <a:rPr lang="en-US" dirty="0"/>
              <a:t>is his most famous Spiritual and remains a favorite of choirs all over the country.</a:t>
            </a:r>
          </a:p>
        </p:txBody>
      </p:sp>
    </p:spTree>
    <p:extLst>
      <p:ext uri="{BB962C8B-B14F-4D97-AF65-F5344CB8AC3E}">
        <p14:creationId xmlns:p14="http://schemas.microsoft.com/office/powerpoint/2010/main" val="250762626"/>
      </p:ext>
    </p:extLst>
  </p:cSld>
  <p:clrMapOvr>
    <a:masterClrMapping/>
  </p:clrMapOvr>
  <p:transition spd="slow" advTm="60000">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a:t>William Levi </a:t>
            </a:r>
            <a:r>
              <a:rPr lang="en-US" sz="3200" b="1" dirty="0" smtClean="0"/>
              <a:t>Dawson</a:t>
            </a:r>
            <a:endParaRPr lang="en-US" sz="3200" dirty="0"/>
          </a:p>
        </p:txBody>
      </p:sp>
      <p:pic>
        <p:nvPicPr>
          <p:cNvPr id="15362" name="Picture 2" descr="WilliamLeviDaw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844" y="990600"/>
            <a:ext cx="376493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838200"/>
            <a:ext cx="4572000" cy="2631490"/>
          </a:xfrm>
          <a:prstGeom prst="rect">
            <a:avLst/>
          </a:prstGeom>
        </p:spPr>
        <p:txBody>
          <a:bodyPr>
            <a:spAutoFit/>
          </a:bodyPr>
          <a:lstStyle/>
          <a:p>
            <a:r>
              <a:rPr lang="en-US" sz="1500" dirty="0" smtClean="0"/>
              <a:t>William Dawson (1899-1990) was a most important African-American composer, choral director and professor.   He earned a Bachelor of Music degree from the Horner Institute of Fine Arts and a Master of Music from the American Conservatory of Music in Chicago.  From 1931 to 1956 William Dawson held a professorship at t he Tuskegee Institute where he developed the Tuskegee Institute Choir into an internationally renowned ensemble.  In 1932 the Choir presented a week of six daily concerts of Spirituals at New York City’s Radio City Music Hall. </a:t>
            </a:r>
            <a:endParaRPr lang="en-US" sz="1500" dirty="0"/>
          </a:p>
        </p:txBody>
      </p:sp>
      <p:sp>
        <p:nvSpPr>
          <p:cNvPr id="4" name="Rectangle 3"/>
          <p:cNvSpPr/>
          <p:nvPr/>
        </p:nvSpPr>
        <p:spPr>
          <a:xfrm>
            <a:off x="170329" y="3505200"/>
            <a:ext cx="4572000" cy="3323987"/>
          </a:xfrm>
          <a:prstGeom prst="rect">
            <a:avLst/>
          </a:prstGeom>
        </p:spPr>
        <p:txBody>
          <a:bodyPr>
            <a:spAutoFit/>
          </a:bodyPr>
          <a:lstStyle/>
          <a:p>
            <a:r>
              <a:rPr lang="en-US" sz="1500" dirty="0"/>
              <a:t>The Philadelphia Orchestra under the direction of Leopold Stokowski premiered his </a:t>
            </a:r>
            <a:r>
              <a:rPr lang="en-US" sz="1500" i="1" dirty="0"/>
              <a:t>Negro Folk Symphony </a:t>
            </a:r>
            <a:r>
              <a:rPr lang="en-US" sz="1500" dirty="0"/>
              <a:t>in 1934. In 1952 Dawson made a trip to West Africa.  After this pilgrimage, Dawson attempted to convey in his music some of the African rhythms and other missing elements that were lost when Africans lost their homeland and fell into bondage in a foreign place.  Dawson’s arrangements of African-American Spirituals are widely published in the United States and are part of the standard repertoire by public school, college and community choral programs.  </a:t>
            </a:r>
            <a:r>
              <a:rPr lang="en-US" sz="1500" i="1" dirty="0" err="1"/>
              <a:t>Ain</a:t>
            </a:r>
            <a:r>
              <a:rPr lang="en-US" sz="1500" i="1" dirty="0"/>
              <a:t>-a That Good News</a:t>
            </a:r>
            <a:r>
              <a:rPr lang="en-US" sz="1500" dirty="0"/>
              <a:t>, </a:t>
            </a:r>
            <a:r>
              <a:rPr lang="en-US" sz="1500" i="1" dirty="0"/>
              <a:t>Ezekiel Saw the Wheel</a:t>
            </a:r>
            <a:r>
              <a:rPr lang="en-US" sz="1500" dirty="0"/>
              <a:t>, </a:t>
            </a:r>
            <a:r>
              <a:rPr lang="en-US" sz="1500" i="1" dirty="0"/>
              <a:t>Jesus Walked that Lonesome Valley</a:t>
            </a:r>
            <a:r>
              <a:rPr lang="en-US" sz="1500" dirty="0"/>
              <a:t>, </a:t>
            </a:r>
            <a:r>
              <a:rPr lang="en-US" sz="1500" i="1" dirty="0"/>
              <a:t>Kin</a:t>
            </a:r>
            <a:r>
              <a:rPr lang="en-US" sz="1500" dirty="0"/>
              <a:t>g </a:t>
            </a:r>
            <a:r>
              <a:rPr lang="en-US" sz="1500" i="1" dirty="0"/>
              <a:t>Jesus Is a-Listening</a:t>
            </a:r>
            <a:r>
              <a:rPr lang="en-US" sz="1500" dirty="0"/>
              <a:t> and </a:t>
            </a:r>
            <a:r>
              <a:rPr lang="en-US" sz="1500" i="1" dirty="0"/>
              <a:t>I’ve Been </a:t>
            </a:r>
            <a:r>
              <a:rPr lang="en-US" sz="1500" i="1" dirty="0" err="1"/>
              <a:t>Buked</a:t>
            </a:r>
            <a:r>
              <a:rPr lang="en-US" sz="1500" i="1" dirty="0"/>
              <a:t> </a:t>
            </a:r>
            <a:r>
              <a:rPr lang="en-US" sz="1500" dirty="0"/>
              <a:t>are among his most popular works.</a:t>
            </a:r>
          </a:p>
        </p:txBody>
      </p:sp>
    </p:spTree>
    <p:extLst>
      <p:ext uri="{BB962C8B-B14F-4D97-AF65-F5344CB8AC3E}">
        <p14:creationId xmlns:p14="http://schemas.microsoft.com/office/powerpoint/2010/main" val="3272369352"/>
      </p:ext>
    </p:extLst>
  </p:cSld>
  <p:clrMapOvr>
    <a:masterClrMapping/>
  </p:clrMapOvr>
  <p:transition spd="slow" advTm="60000">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Moses </a:t>
            </a:r>
            <a:r>
              <a:rPr lang="en-US" sz="3200" b="1" dirty="0" smtClean="0"/>
              <a:t>Hogan</a:t>
            </a:r>
            <a:endParaRPr lang="en-US" sz="3200" dirty="0"/>
          </a:p>
        </p:txBody>
      </p:sp>
      <p:sp>
        <p:nvSpPr>
          <p:cNvPr id="3" name="Rectangle 2"/>
          <p:cNvSpPr/>
          <p:nvPr/>
        </p:nvSpPr>
        <p:spPr>
          <a:xfrm>
            <a:off x="228600" y="920889"/>
            <a:ext cx="4572000" cy="5632311"/>
          </a:xfrm>
          <a:prstGeom prst="rect">
            <a:avLst/>
          </a:prstGeom>
        </p:spPr>
        <p:txBody>
          <a:bodyPr>
            <a:spAutoFit/>
          </a:bodyPr>
          <a:lstStyle/>
          <a:p>
            <a:r>
              <a:rPr lang="en-US" dirty="0"/>
              <a:t>Moses George Hogan (1957-2002) was a pianist</a:t>
            </a:r>
            <a:r>
              <a:rPr lang="en-US" b="1" dirty="0"/>
              <a:t>, </a:t>
            </a:r>
            <a:r>
              <a:rPr lang="en-US" dirty="0"/>
              <a:t>conductor and arranger of international renown.  He studied at the Oberlin Conservatory and the Julliard School of Music.  Mr. Hogan began to explore the world choral music and the African-American Spiritual idiom especially.  Hogan’s New Orleans based Moses Hogan Chorale received international acclaim performing his inventive contemporary style of spiritual writing. </a:t>
            </a:r>
          </a:p>
          <a:p>
            <a:r>
              <a:rPr lang="en-US" dirty="0"/>
              <a:t>Hogan was commissioned to arrange and perform several compositions for the 1995 PBS Documentary, </a:t>
            </a:r>
            <a:r>
              <a:rPr lang="en-US" i="1" dirty="0"/>
              <a:t>The American Promise.  </a:t>
            </a:r>
            <a:r>
              <a:rPr lang="en-US" dirty="0"/>
              <a:t>He served as the editor of the </a:t>
            </a:r>
            <a:r>
              <a:rPr lang="en-US" i="1" dirty="0"/>
              <a:t>Oxford Book of Spirituals</a:t>
            </a:r>
            <a:r>
              <a:rPr lang="en-US" dirty="0"/>
              <a:t>, Oxford University Press.  His 70 published spiritual arrangements and original compositions are published by Hal Leonard and are staples of the repertoire for high school, college, church, community and professional choirs worldwide.   </a:t>
            </a:r>
          </a:p>
        </p:txBody>
      </p:sp>
      <p:pic>
        <p:nvPicPr>
          <p:cNvPr id="16386" name="Picture 2" descr="Moses Hog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990600"/>
            <a:ext cx="4134971" cy="532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014094"/>
      </p:ext>
    </p:extLst>
  </p:cSld>
  <p:clrMapOvr>
    <a:masterClrMapping/>
  </p:clrMapOvr>
  <p:transition spd="slow" advTm="60000">
    <p:strips dir="l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mille\Documents\Buga\Master Classes\Hall John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762000"/>
            <a:ext cx="4418553"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609600"/>
          </a:xfrm>
        </p:spPr>
        <p:txBody>
          <a:bodyPr>
            <a:normAutofit/>
          </a:bodyPr>
          <a:lstStyle/>
          <a:p>
            <a:r>
              <a:rPr lang="en-US" sz="3200" b="1" smtClean="0"/>
              <a:t>Hall </a:t>
            </a:r>
            <a:r>
              <a:rPr lang="en-US" sz="3200" b="1" dirty="0" smtClean="0"/>
              <a:t>Johnson</a:t>
            </a:r>
            <a:endParaRPr lang="en-US" sz="3200" b="1" dirty="0"/>
          </a:p>
        </p:txBody>
      </p:sp>
    </p:spTree>
    <p:extLst>
      <p:ext uri="{BB962C8B-B14F-4D97-AF65-F5344CB8AC3E}">
        <p14:creationId xmlns:p14="http://schemas.microsoft.com/office/powerpoint/2010/main" val="67383926"/>
      </p:ext>
    </p:extLst>
  </p:cSld>
  <p:clrMapOvr>
    <a:masterClrMapping/>
  </p:clrMapOvr>
  <p:transition spd="slow" advTm="60000">
    <p:strips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4659406" y="2823870"/>
            <a:ext cx="4038600" cy="273873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300" dirty="0" smtClean="0"/>
              <a:t>All them pretty gals will be there,</a:t>
            </a:r>
          </a:p>
          <a:p>
            <a:pPr marL="0" indent="0" algn="r">
              <a:buFont typeface="Arial" pitchFamily="34" charset="0"/>
              <a:buNone/>
            </a:pPr>
            <a:r>
              <a:rPr lang="en-US" sz="2300" dirty="0" smtClean="0"/>
              <a:t>Shuck that corn before you eat;</a:t>
            </a:r>
          </a:p>
          <a:p>
            <a:pPr marL="0" indent="0" algn="r">
              <a:buFont typeface="Arial" pitchFamily="34" charset="0"/>
              <a:buNone/>
            </a:pPr>
            <a:r>
              <a:rPr lang="en-US" sz="2300" dirty="0" smtClean="0"/>
              <a:t>They will fix it for us rare,</a:t>
            </a:r>
          </a:p>
          <a:p>
            <a:pPr marL="0" indent="0" algn="r">
              <a:buFont typeface="Arial" pitchFamily="34" charset="0"/>
              <a:buNone/>
            </a:pPr>
            <a:r>
              <a:rPr lang="en-US" sz="2300" dirty="0" smtClean="0"/>
              <a:t>Shuck that corn before you eat.</a:t>
            </a:r>
          </a:p>
          <a:p>
            <a:pPr marL="0" indent="0" algn="r">
              <a:buFont typeface="Arial" pitchFamily="34" charset="0"/>
              <a:buNone/>
            </a:pPr>
            <a:r>
              <a:rPr lang="en-US" sz="2300" dirty="0" smtClean="0"/>
              <a:t>I know that supper will be big,</a:t>
            </a:r>
          </a:p>
          <a:p>
            <a:pPr marL="0" indent="0" algn="r">
              <a:buFont typeface="Arial" pitchFamily="34" charset="0"/>
              <a:buNone/>
            </a:pPr>
            <a:r>
              <a:rPr lang="en-US" sz="2300" dirty="0" smtClean="0"/>
              <a:t>Shuck that corn before you eat;</a:t>
            </a:r>
          </a:p>
          <a:p>
            <a:pPr marL="0" indent="0" algn="r">
              <a:buFont typeface="Arial" pitchFamily="34" charset="0"/>
              <a:buNone/>
            </a:pPr>
            <a:r>
              <a:rPr lang="en-US" sz="2300" dirty="0" smtClean="0"/>
              <a:t>I think I smell a fine roast pig,</a:t>
            </a:r>
          </a:p>
          <a:p>
            <a:pPr marL="0" indent="0" algn="r">
              <a:buFont typeface="Arial" pitchFamily="34" charset="0"/>
              <a:buNone/>
            </a:pPr>
            <a:r>
              <a:rPr lang="en-US" sz="2300" dirty="0" smtClean="0"/>
              <a:t>Shuck that corn before you eat.</a:t>
            </a:r>
          </a:p>
          <a:p>
            <a:pPr algn="r"/>
            <a:endParaRPr lang="en-US" dirty="0"/>
          </a:p>
        </p:txBody>
      </p:sp>
      <p:sp>
        <p:nvSpPr>
          <p:cNvPr id="2" name="Rectangle 1"/>
          <p:cNvSpPr/>
          <p:nvPr/>
        </p:nvSpPr>
        <p:spPr>
          <a:xfrm>
            <a:off x="130810" y="228600"/>
            <a:ext cx="8784590" cy="1200329"/>
          </a:xfrm>
          <a:prstGeom prst="rect">
            <a:avLst/>
          </a:prstGeom>
        </p:spPr>
        <p:txBody>
          <a:bodyPr wrap="square">
            <a:spAutoFit/>
          </a:bodyPr>
          <a:lstStyle/>
          <a:p>
            <a:pPr algn="ctr"/>
            <a:r>
              <a:rPr lang="en-US" sz="2400" dirty="0"/>
              <a:t>William Wells Brown (1814-1884) escaped from </a:t>
            </a:r>
            <a:r>
              <a:rPr lang="en-US" sz="2400" dirty="0" smtClean="0"/>
              <a:t/>
            </a:r>
            <a:br>
              <a:rPr lang="en-US" sz="2400" dirty="0" smtClean="0"/>
            </a:br>
            <a:r>
              <a:rPr lang="en-US" sz="2400" dirty="0" smtClean="0"/>
              <a:t>slavery </a:t>
            </a:r>
            <a:r>
              <a:rPr lang="en-US" sz="2400" dirty="0"/>
              <a:t>in 1834 </a:t>
            </a:r>
            <a:r>
              <a:rPr lang="en-US" sz="2400" dirty="0" smtClean="0"/>
              <a:t>and </a:t>
            </a:r>
            <a:r>
              <a:rPr lang="en-US" sz="2400" dirty="0"/>
              <a:t>became an abolitionist in the </a:t>
            </a:r>
            <a:r>
              <a:rPr lang="en-US" sz="2400" dirty="0" smtClean="0"/>
              <a:t>North.</a:t>
            </a:r>
          </a:p>
          <a:p>
            <a:pPr algn="ctr"/>
            <a:r>
              <a:rPr lang="en-US" sz="2400" dirty="0" smtClean="0"/>
              <a:t>He </a:t>
            </a:r>
            <a:r>
              <a:rPr lang="en-US" sz="2400" dirty="0"/>
              <a:t>recorded this ‘corn ditty’ in his memoir </a:t>
            </a:r>
            <a:r>
              <a:rPr lang="en-US" sz="2400" i="1" dirty="0"/>
              <a:t>My Southern Home.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05" y="1600200"/>
            <a:ext cx="4226560" cy="4876800"/>
          </a:xfrm>
          <a:prstGeom prst="rect">
            <a:avLst/>
          </a:prstGeom>
        </p:spPr>
      </p:pic>
    </p:spTree>
    <p:extLst>
      <p:ext uri="{BB962C8B-B14F-4D97-AF65-F5344CB8AC3E}">
        <p14:creationId xmlns:p14="http://schemas.microsoft.com/office/powerpoint/2010/main" val="897344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635531"/>
            <a:ext cx="4572000" cy="1015663"/>
          </a:xfrm>
          <a:prstGeom prst="rect">
            <a:avLst/>
          </a:prstGeom>
        </p:spPr>
        <p:txBody>
          <a:bodyPr>
            <a:spAutoFit/>
          </a:bodyPr>
          <a:lstStyle/>
          <a:p>
            <a:pPr lvl="0"/>
            <a:r>
              <a:rPr lang="en-US" sz="2000" dirty="0"/>
              <a:t>There are no known authors, composers or arrangers of the thousands of spirituals that came about during slavery.  </a:t>
            </a:r>
          </a:p>
        </p:txBody>
      </p:sp>
      <p:sp>
        <p:nvSpPr>
          <p:cNvPr id="6" name="Rectangle 5"/>
          <p:cNvSpPr/>
          <p:nvPr/>
        </p:nvSpPr>
        <p:spPr>
          <a:xfrm>
            <a:off x="152400" y="1797783"/>
            <a:ext cx="4572000" cy="1292662"/>
          </a:xfrm>
          <a:prstGeom prst="rect">
            <a:avLst/>
          </a:prstGeom>
        </p:spPr>
        <p:txBody>
          <a:bodyPr>
            <a:spAutoFit/>
          </a:bodyPr>
          <a:lstStyle/>
          <a:p>
            <a:r>
              <a:rPr lang="en-US" sz="2000" dirty="0"/>
              <a:t>The Spiritual’s roots can be traced back to different ethnic influences that brought about this particular style of music.  </a:t>
            </a:r>
            <a:r>
              <a:rPr lang="en-US" dirty="0"/>
              <a:t>	</a:t>
            </a:r>
          </a:p>
        </p:txBody>
      </p:sp>
      <p:sp>
        <p:nvSpPr>
          <p:cNvPr id="7" name="Rectangle 6"/>
          <p:cNvSpPr/>
          <p:nvPr/>
        </p:nvSpPr>
        <p:spPr>
          <a:xfrm>
            <a:off x="151584" y="2966354"/>
            <a:ext cx="4572000" cy="1015663"/>
          </a:xfrm>
          <a:prstGeom prst="rect">
            <a:avLst/>
          </a:prstGeom>
        </p:spPr>
        <p:txBody>
          <a:bodyPr>
            <a:spAutoFit/>
          </a:bodyPr>
          <a:lstStyle/>
          <a:p>
            <a:pPr marL="342900" lvl="0" indent="-342900">
              <a:buFont typeface="+mj-lt"/>
              <a:buAutoNum type="arabicPeriod"/>
            </a:pPr>
            <a:r>
              <a:rPr lang="en-US" sz="2000" dirty="0"/>
              <a:t>Black Spirituals obviously have an influence brought over by black slaves from Africa to America. </a:t>
            </a:r>
          </a:p>
        </p:txBody>
      </p:sp>
      <p:sp>
        <p:nvSpPr>
          <p:cNvPr id="8" name="Rectangle 7"/>
          <p:cNvSpPr/>
          <p:nvPr/>
        </p:nvSpPr>
        <p:spPr>
          <a:xfrm>
            <a:off x="151584" y="4159983"/>
            <a:ext cx="4572000" cy="1631216"/>
          </a:xfrm>
          <a:prstGeom prst="rect">
            <a:avLst/>
          </a:prstGeom>
        </p:spPr>
        <p:txBody>
          <a:bodyPr>
            <a:spAutoFit/>
          </a:bodyPr>
          <a:lstStyle/>
          <a:p>
            <a:pPr marL="342900" lvl="0" indent="-342900">
              <a:buFont typeface="+mj-lt"/>
              <a:buAutoNum type="arabicPeriod" startAt="2"/>
            </a:pPr>
            <a:r>
              <a:rPr lang="en-US" sz="2000" dirty="0"/>
              <a:t>The Spiritual came out of the slaves’ desire for self-expression and even mental survival during a life that was heavily laden with work and many times subjugated to brutal treatment. </a:t>
            </a:r>
          </a:p>
        </p:txBody>
      </p:sp>
      <p:pic>
        <p:nvPicPr>
          <p:cNvPr id="9" name="Picture 2" descr="http://www.awb.com/catalog/images/covers/97815570943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292" y="0"/>
            <a:ext cx="43891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9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28599" y="273050"/>
            <a:ext cx="8749553" cy="1162050"/>
          </a:xfrm>
        </p:spPr>
        <p:txBody>
          <a:bodyPr>
            <a:normAutofit/>
          </a:bodyPr>
          <a:lstStyle/>
          <a:p>
            <a:pPr algn="ctr"/>
            <a:r>
              <a:rPr lang="en-US" sz="4400" dirty="0" smtClean="0"/>
              <a:t>Sorrow Songs </a:t>
            </a:r>
            <a:r>
              <a:rPr lang="en-US" dirty="0" smtClean="0"/>
              <a:t/>
            </a:r>
            <a:br>
              <a:rPr lang="en-US" dirty="0" smtClean="0"/>
            </a:br>
            <a:endParaRPr lang="en-US" dirty="0"/>
          </a:p>
        </p:txBody>
      </p:sp>
      <p:sp>
        <p:nvSpPr>
          <p:cNvPr id="6" name="Content Placeholder 5"/>
          <p:cNvSpPr>
            <a:spLocks noGrp="1"/>
          </p:cNvSpPr>
          <p:nvPr>
            <p:ph idx="1"/>
          </p:nvPr>
        </p:nvSpPr>
        <p:spPr>
          <a:xfrm>
            <a:off x="228600" y="1524000"/>
            <a:ext cx="3892551" cy="914400"/>
          </a:xfrm>
          <a:prstGeom prst="rect">
            <a:avLst/>
          </a:prstGeom>
        </p:spPr>
        <p:txBody>
          <a:bodyPr>
            <a:normAutofit/>
          </a:bodyPr>
          <a:lstStyle/>
          <a:p>
            <a:pPr marL="0" lvl="0" indent="0">
              <a:buNone/>
            </a:pPr>
            <a:r>
              <a:rPr lang="en-US" sz="2000" dirty="0"/>
              <a:t>Many spirituals were “sorrow songs.” </a:t>
            </a:r>
          </a:p>
          <a:p>
            <a:pPr marL="0" indent="0">
              <a:buNone/>
            </a:pPr>
            <a:endParaRPr lang="en-US" dirty="0"/>
          </a:p>
        </p:txBody>
      </p:sp>
      <p:sp>
        <p:nvSpPr>
          <p:cNvPr id="9" name="Rectangle 8"/>
          <p:cNvSpPr/>
          <p:nvPr/>
        </p:nvSpPr>
        <p:spPr>
          <a:xfrm>
            <a:off x="152400" y="2667000"/>
            <a:ext cx="3810000" cy="1877437"/>
          </a:xfrm>
          <a:prstGeom prst="rect">
            <a:avLst/>
          </a:prstGeom>
        </p:spPr>
        <p:txBody>
          <a:bodyPr wrap="square">
            <a:spAutoFit/>
          </a:bodyPr>
          <a:lstStyle/>
          <a:p>
            <a:pPr lvl="0"/>
            <a:r>
              <a:rPr lang="en-US" sz="2000" dirty="0"/>
              <a:t>Sorrow Songs were Biblical expressions of grief, longing and supplication that were all too germane to the slave’s </a:t>
            </a:r>
            <a:r>
              <a:rPr lang="en-US" sz="2000" dirty="0" smtClean="0"/>
              <a:t>life: </a:t>
            </a:r>
            <a:r>
              <a:rPr lang="en-US" i="1" dirty="0" smtClean="0"/>
              <a:t>Sometimes I Feel Like a Motherless Child</a:t>
            </a:r>
            <a:endParaRPr lang="en-US" i="1" dirty="0"/>
          </a:p>
        </p:txBody>
      </p:sp>
      <p:sp>
        <p:nvSpPr>
          <p:cNvPr id="2" name="Rectangle 1"/>
          <p:cNvSpPr/>
          <p:nvPr/>
        </p:nvSpPr>
        <p:spPr>
          <a:xfrm>
            <a:off x="228600" y="5153561"/>
            <a:ext cx="8749553" cy="1323439"/>
          </a:xfrm>
          <a:prstGeom prst="rect">
            <a:avLst/>
          </a:prstGeom>
        </p:spPr>
        <p:txBody>
          <a:bodyPr wrap="square">
            <a:spAutoFit/>
          </a:bodyPr>
          <a:lstStyle/>
          <a:p>
            <a:r>
              <a:rPr lang="en-US" sz="2000" dirty="0"/>
              <a:t>At a time when black people were considered to be property, their Spirituals became a personal expression of freedom, an inner freedom that could not be taken away by the whip or other means.  This freedom expressed was liberty of the soul.  </a:t>
            </a:r>
          </a:p>
        </p:txBody>
      </p:sp>
      <p:pic>
        <p:nvPicPr>
          <p:cNvPr id="3" name="Odetta Sings _Sometimes I Feel Like a Motherless Child_.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6712" y="1371600"/>
            <a:ext cx="5206464" cy="2944906"/>
          </a:xfrm>
          <a:prstGeom prst="rect">
            <a:avLst/>
          </a:prstGeom>
        </p:spPr>
      </p:pic>
    </p:spTree>
    <p:extLst>
      <p:ext uri="{BB962C8B-B14F-4D97-AF65-F5344CB8AC3E}">
        <p14:creationId xmlns:p14="http://schemas.microsoft.com/office/powerpoint/2010/main" val="112098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3"/>
                </p:tgtEl>
              </p:cMediaNode>
            </p:video>
          </p:childTnLst>
        </p:cTn>
      </p:par>
    </p:tnLst>
    <p:bldLst>
      <p:bldP spid="6" grpId="0" build="p"/>
      <p:bldP spid="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50"/>
            <a:ext cx="3657600" cy="1162050"/>
          </a:xfrm>
        </p:spPr>
        <p:txBody>
          <a:bodyPr>
            <a:normAutofit/>
          </a:bodyPr>
          <a:lstStyle/>
          <a:p>
            <a:pPr algn="ctr"/>
            <a:r>
              <a:rPr lang="en-US" sz="4400" dirty="0"/>
              <a:t>Jubilee Songs</a:t>
            </a:r>
            <a:r>
              <a:rPr lang="en-US" dirty="0"/>
              <a:t/>
            </a:r>
            <a:br>
              <a:rPr lang="en-US" dirty="0"/>
            </a:br>
            <a:endParaRPr lang="en-US" dirty="0"/>
          </a:p>
        </p:txBody>
      </p:sp>
      <p:sp>
        <p:nvSpPr>
          <p:cNvPr id="4" name="Text Placeholder 3"/>
          <p:cNvSpPr>
            <a:spLocks noGrp="1"/>
          </p:cNvSpPr>
          <p:nvPr>
            <p:ph type="body" sz="half" idx="2"/>
          </p:nvPr>
        </p:nvSpPr>
        <p:spPr>
          <a:xfrm>
            <a:off x="496890" y="1435101"/>
            <a:ext cx="3008313" cy="1993900"/>
          </a:xfrm>
        </p:spPr>
        <p:txBody>
          <a:bodyPr>
            <a:noAutofit/>
          </a:bodyPr>
          <a:lstStyle/>
          <a:p>
            <a:r>
              <a:rPr lang="en-US" sz="2000" dirty="0"/>
              <a:t>In contrast to the Sorrow Songs were the Jubilee Songs in which clapping and vocal interjections enhanced and elevated the group‘s spirits.	</a:t>
            </a:r>
          </a:p>
        </p:txBody>
      </p:sp>
      <p:sp>
        <p:nvSpPr>
          <p:cNvPr id="5" name="Rectangle 4"/>
          <p:cNvSpPr/>
          <p:nvPr/>
        </p:nvSpPr>
        <p:spPr>
          <a:xfrm>
            <a:off x="533400" y="3810001"/>
            <a:ext cx="2895600" cy="1938992"/>
          </a:xfrm>
          <a:prstGeom prst="rect">
            <a:avLst/>
          </a:prstGeom>
        </p:spPr>
        <p:txBody>
          <a:bodyPr wrap="square">
            <a:spAutoFit/>
          </a:bodyPr>
          <a:lstStyle/>
          <a:p>
            <a:r>
              <a:rPr lang="en-US" sz="2000" dirty="0"/>
              <a:t>Jubilee Songs celebrated the Hebrew’s release from bondage, the resurrection of Jesus and other triumphant tales from the Bible: </a:t>
            </a:r>
            <a:endParaRPr lang="en-US" sz="2000" dirty="0" smtClean="0"/>
          </a:p>
        </p:txBody>
      </p:sp>
      <p:pic>
        <p:nvPicPr>
          <p:cNvPr id="3075" name="Picture 3" descr="C:\Users\camille\Desktop\Untit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04800"/>
            <a:ext cx="4303784"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29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randombar(horizontal)">
                                      <p:cBhvr>
                                        <p:cTn id="2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camille\Desktop\Untit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88" y="177801"/>
            <a:ext cx="4381617" cy="6451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camille\Desktop\Untit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4" y="177800"/>
            <a:ext cx="4319273" cy="645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10764"/>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camille\Pictures\My Scans\scan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81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C:\Users\camille\Pictures\My Scans\scan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3447"/>
            <a:ext cx="4495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817584"/>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4021</TotalTime>
  <Words>2555</Words>
  <Application>Microsoft Office PowerPoint</Application>
  <PresentationFormat>On-screen Show (4:3)</PresentationFormat>
  <Paragraphs>141</Paragraphs>
  <Slides>38</Slides>
  <Notes>2</Notes>
  <HiddenSlides>0</HiddenSlides>
  <MMClips>8</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ORIGINS</vt:lpstr>
      <vt:lpstr>THE MUSIC</vt:lpstr>
      <vt:lpstr>PowerPoint Presentation</vt:lpstr>
      <vt:lpstr>PowerPoint Presentation</vt:lpstr>
      <vt:lpstr>Sorrow Songs  </vt:lpstr>
      <vt:lpstr>Jubilee Songs </vt:lpstr>
      <vt:lpstr>PowerPoint Presentation</vt:lpstr>
      <vt:lpstr>PowerPoint Presentation</vt:lpstr>
      <vt:lpstr>PowerPoint Presentation</vt:lpstr>
      <vt:lpstr>Ring Shout</vt:lpstr>
      <vt:lpstr>PowerPoint Presentation</vt:lpstr>
      <vt:lpstr>PowerPoint Presentation</vt:lpstr>
      <vt:lpstr>1850s</vt:lpstr>
      <vt:lpstr>Homiletic Spiritual</vt:lpstr>
      <vt:lpstr>CALL &amp; RESPONSE </vt:lpstr>
      <vt:lpstr>PowerPoint Presentation</vt:lpstr>
      <vt:lpstr>PowerPoint Presentation</vt:lpstr>
      <vt:lpstr>PowerPoint Presentation</vt:lpstr>
      <vt:lpstr>PowerPoint Presentation</vt:lpstr>
      <vt:lpstr>AFTER 1865</vt:lpstr>
      <vt:lpstr>Anton Dvořák</vt:lpstr>
      <vt:lpstr>PowerPoint Presentation</vt:lpstr>
      <vt:lpstr>PowerPoint Presentation</vt:lpstr>
      <vt:lpstr>Charles Albert Tindley (1851-1933) </vt:lpstr>
      <vt:lpstr>1920s</vt:lpstr>
      <vt:lpstr>Gospel Song</vt:lpstr>
      <vt:lpstr>Sister Rosetta Tharpe (1915-1973)</vt:lpstr>
      <vt:lpstr> GOSPEL </vt:lpstr>
      <vt:lpstr>PowerPoint Presentation</vt:lpstr>
      <vt:lpstr>MARTIN LUTHER KING’S DAY</vt:lpstr>
      <vt:lpstr>SUMMARY</vt:lpstr>
      <vt:lpstr>Jester Hairston</vt:lpstr>
      <vt:lpstr>R. Nathaniel Dett</vt:lpstr>
      <vt:lpstr>Henry ‘Harry’ Thacker Burleigh</vt:lpstr>
      <vt:lpstr>William Levi Dawson</vt:lpstr>
      <vt:lpstr>Moses Hogan</vt:lpstr>
      <vt:lpstr>Hall Johnson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c:title>
  <dc:creator>camille</dc:creator>
  <cp:lastModifiedBy>Kesling,Willard Ray,JR</cp:lastModifiedBy>
  <cp:revision>462</cp:revision>
  <dcterms:created xsi:type="dcterms:W3CDTF">2012-10-05T18:05:00Z</dcterms:created>
  <dcterms:modified xsi:type="dcterms:W3CDTF">2017-02-01T16:30:30Z</dcterms:modified>
</cp:coreProperties>
</file>