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1" r:id="rId2"/>
    <p:sldId id="264" r:id="rId3"/>
    <p:sldId id="271" r:id="rId4"/>
    <p:sldId id="291" r:id="rId5"/>
    <p:sldId id="286" r:id="rId6"/>
    <p:sldId id="294" r:id="rId7"/>
    <p:sldId id="260" r:id="rId8"/>
    <p:sldId id="257" r:id="rId9"/>
    <p:sldId id="259" r:id="rId10"/>
    <p:sldId id="261" r:id="rId11"/>
    <p:sldId id="304" r:id="rId12"/>
    <p:sldId id="299" r:id="rId13"/>
    <p:sldId id="295" r:id="rId14"/>
    <p:sldId id="303" r:id="rId15"/>
    <p:sldId id="266" r:id="rId16"/>
    <p:sldId id="282" r:id="rId17"/>
    <p:sldId id="290" r:id="rId18"/>
    <p:sldId id="288" r:id="rId19"/>
    <p:sldId id="302" r:id="rId20"/>
    <p:sldId id="289" r:id="rId21"/>
    <p:sldId id="284" r:id="rId22"/>
    <p:sldId id="301" r:id="rId23"/>
    <p:sldId id="272" r:id="rId24"/>
    <p:sldId id="258" r:id="rId25"/>
    <p:sldId id="269" r:id="rId26"/>
    <p:sldId id="270" r:id="rId27"/>
    <p:sldId id="274" r:id="rId28"/>
    <p:sldId id="305" r:id="rId29"/>
    <p:sldId id="306" r:id="rId30"/>
    <p:sldId id="296" r:id="rId31"/>
    <p:sldId id="297"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F8560-33F4-48F5-8F20-8FA8594D7AD3}" type="datetimeFigureOut">
              <a:rPr lang="en-US" smtClean="0"/>
              <a:t>11/26/2012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791EB9-F84B-4E27-B4E0-709C41F4BAEB}" type="slidenum">
              <a:rPr lang="en-US" smtClean="0"/>
              <a:t>‹#›</a:t>
            </a:fld>
            <a:endParaRPr lang="en-US"/>
          </a:p>
        </p:txBody>
      </p:sp>
    </p:spTree>
    <p:extLst>
      <p:ext uri="{BB962C8B-B14F-4D97-AF65-F5344CB8AC3E}">
        <p14:creationId xmlns:p14="http://schemas.microsoft.com/office/powerpoint/2010/main" val="175300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Applicable</a:t>
            </a:r>
            <a:r>
              <a:rPr lang="en-US" baseline="0" dirty="0" smtClean="0"/>
              <a:t> f</a:t>
            </a:r>
            <a:r>
              <a:rPr lang="en-US" dirty="0" smtClean="0"/>
              <a:t>inancial</a:t>
            </a:r>
            <a:r>
              <a:rPr lang="en-US" baseline="0" dirty="0" smtClean="0"/>
              <a:t> aid found outside UF (from the Grad School website)</a:t>
            </a:r>
            <a:endParaRPr lang="en-US" dirty="0"/>
          </a:p>
        </p:txBody>
      </p:sp>
      <p:sp>
        <p:nvSpPr>
          <p:cNvPr id="4" name="Slide Number Placeholder 3"/>
          <p:cNvSpPr>
            <a:spLocks noGrp="1"/>
          </p:cNvSpPr>
          <p:nvPr>
            <p:ph type="sldNum" sz="quarter" idx="10"/>
          </p:nvPr>
        </p:nvSpPr>
        <p:spPr/>
        <p:txBody>
          <a:bodyPr/>
          <a:lstStyle/>
          <a:p>
            <a:fld id="{D5791EB9-F84B-4E27-B4E0-709C41F4BAEB}" type="slidenum">
              <a:rPr lang="en-US" smtClean="0"/>
              <a:t>4</a:t>
            </a:fld>
            <a:endParaRPr lang="en-US"/>
          </a:p>
        </p:txBody>
      </p:sp>
    </p:spTree>
    <p:extLst>
      <p:ext uri="{BB962C8B-B14F-4D97-AF65-F5344CB8AC3E}">
        <p14:creationId xmlns:p14="http://schemas.microsoft.com/office/powerpoint/2010/main" val="8059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Applicable</a:t>
            </a:r>
            <a:r>
              <a:rPr lang="en-US" baseline="0" dirty="0" smtClean="0"/>
              <a:t> f</a:t>
            </a:r>
            <a:r>
              <a:rPr lang="en-US" dirty="0" smtClean="0"/>
              <a:t>inancial</a:t>
            </a:r>
            <a:r>
              <a:rPr lang="en-US" baseline="0" dirty="0" smtClean="0"/>
              <a:t> aid found outside UF (from the Grad School website)</a:t>
            </a:r>
            <a:endParaRPr lang="en-US" dirty="0"/>
          </a:p>
        </p:txBody>
      </p:sp>
      <p:sp>
        <p:nvSpPr>
          <p:cNvPr id="4" name="Slide Number Placeholder 3"/>
          <p:cNvSpPr>
            <a:spLocks noGrp="1"/>
          </p:cNvSpPr>
          <p:nvPr>
            <p:ph type="sldNum" sz="quarter" idx="10"/>
          </p:nvPr>
        </p:nvSpPr>
        <p:spPr/>
        <p:txBody>
          <a:bodyPr/>
          <a:lstStyle/>
          <a:p>
            <a:fld id="{D5791EB9-F84B-4E27-B4E0-709C41F4BAEB}" type="slidenum">
              <a:rPr lang="en-US" smtClean="0"/>
              <a:t>5</a:t>
            </a:fld>
            <a:endParaRPr lang="en-US"/>
          </a:p>
        </p:txBody>
      </p:sp>
    </p:spTree>
    <p:extLst>
      <p:ext uri="{BB962C8B-B14F-4D97-AF65-F5344CB8AC3E}">
        <p14:creationId xmlns:p14="http://schemas.microsoft.com/office/powerpoint/2010/main" val="8059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by college (fine arts) and then by degree (graduate)</a:t>
            </a:r>
            <a:endParaRPr lang="en-US" dirty="0"/>
          </a:p>
        </p:txBody>
      </p:sp>
      <p:sp>
        <p:nvSpPr>
          <p:cNvPr id="4" name="Slide Number Placeholder 3"/>
          <p:cNvSpPr>
            <a:spLocks noGrp="1"/>
          </p:cNvSpPr>
          <p:nvPr>
            <p:ph type="sldNum" sz="quarter" idx="10"/>
          </p:nvPr>
        </p:nvSpPr>
        <p:spPr/>
        <p:txBody>
          <a:bodyPr/>
          <a:lstStyle/>
          <a:p>
            <a:fld id="{D5791EB9-F84B-4E27-B4E0-709C41F4BAEB}" type="slidenum">
              <a:rPr lang="en-US" smtClean="0"/>
              <a:t>8</a:t>
            </a:fld>
            <a:endParaRPr lang="en-US"/>
          </a:p>
        </p:txBody>
      </p:sp>
    </p:spTree>
    <p:extLst>
      <p:ext uri="{BB962C8B-B14F-4D97-AF65-F5344CB8AC3E}">
        <p14:creationId xmlns:p14="http://schemas.microsoft.com/office/powerpoint/2010/main" val="2830505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D2FD7C-F45D-4CB0-AEFE-83783783CB15}"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BE286-511C-45E2-9521-ACF7EB6EB3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2FD7C-F45D-4CB0-AEFE-83783783CB15}"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BE286-511C-45E2-9521-ACF7EB6EB3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2FD7C-F45D-4CB0-AEFE-83783783CB15}"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BE286-511C-45E2-9521-ACF7EB6EB3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2FD7C-F45D-4CB0-AEFE-83783783CB15}"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BE286-511C-45E2-9521-ACF7EB6EB3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6D2FD7C-F45D-4CB0-AEFE-83783783CB15}"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BE286-511C-45E2-9521-ACF7EB6EB3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D2FD7C-F45D-4CB0-AEFE-83783783CB15}"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BE286-511C-45E2-9521-ACF7EB6EB30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D2FD7C-F45D-4CB0-AEFE-83783783CB15}" type="datetimeFigureOut">
              <a:rPr lang="en-US" smtClean="0"/>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BE286-511C-45E2-9521-ACF7EB6EB3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D2FD7C-F45D-4CB0-AEFE-83783783CB15}" type="datetimeFigureOut">
              <a:rPr lang="en-US" smtClean="0"/>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BE286-511C-45E2-9521-ACF7EB6EB3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2FD7C-F45D-4CB0-AEFE-83783783CB15}" type="datetimeFigureOut">
              <a:rPr lang="en-US" smtClean="0"/>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BE286-511C-45E2-9521-ACF7EB6EB3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6D2FD7C-F45D-4CB0-AEFE-83783783CB15}" type="datetimeFigureOut">
              <a:rPr lang="en-US" smtClean="0"/>
              <a:t>11/26/2012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39BE286-511C-45E2-9521-ACF7EB6EB3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2FD7C-F45D-4CB0-AEFE-83783783CB15}"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BE286-511C-45E2-9521-ACF7EB6EB3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6D2FD7C-F45D-4CB0-AEFE-83783783CB15}" type="datetimeFigureOut">
              <a:rPr lang="en-US" smtClean="0"/>
              <a:t>11/26/2012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39BE286-511C-45E2-9521-ACF7EB6EB3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ufproposals@ufl.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mertz@arts.ufl.edu" TargetMode="External"/><Relationship Id="rId2" Type="http://schemas.openxmlformats.org/officeDocument/2006/relationships/hyperlink" Target="mailto:bdefarber@ufl.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50026" y="1793442"/>
            <a:ext cx="5923916" cy="1089427"/>
          </a:xfrm>
        </p:spPr>
        <p:txBody>
          <a:bodyPr/>
          <a:lstStyle/>
          <a:p>
            <a:r>
              <a:rPr lang="en-US" sz="3800" dirty="0">
                <a:effectLst>
                  <a:outerShdw blurRad="38100" dist="38100" dir="2700000" algn="tl">
                    <a:srgbClr val="000000">
                      <a:alpha val="43137"/>
                    </a:srgbClr>
                  </a:outerShdw>
                </a:effectLst>
              </a:rPr>
              <a:t>Funding opportunities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31483">
            <a:off x="1216857" y="2453698"/>
            <a:ext cx="641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320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6019800" y="238035"/>
            <a:ext cx="3048000" cy="1200329"/>
          </a:xfrm>
          <a:prstGeom prst="rect">
            <a:avLst/>
          </a:prstGeom>
          <a:noFill/>
        </p:spPr>
        <p:txBody>
          <a:bodyPr wrap="square" rtlCol="0">
            <a:spAutoFit/>
          </a:bodyPr>
          <a:lstStyle/>
          <a:p>
            <a:pPr algn="ctr"/>
            <a:r>
              <a:rPr lang="en-US" sz="2600" dirty="0" smtClean="0">
                <a:latin typeface="+mj-lt"/>
              </a:rPr>
              <a:t>OFFICE OF RESEARCH:</a:t>
            </a:r>
          </a:p>
          <a:p>
            <a:pPr algn="ctr"/>
            <a:r>
              <a:rPr lang="en-US" sz="2000" dirty="0" smtClean="0">
                <a:latin typeface="+mj-lt"/>
              </a:rPr>
              <a:t>BY CATEGORY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6019800" cy="48158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322244"/>
            <a:ext cx="6248400" cy="276999"/>
          </a:xfrm>
          <a:prstGeom prst="rect">
            <a:avLst/>
          </a:prstGeom>
          <a:noFill/>
        </p:spPr>
        <p:txBody>
          <a:bodyPr wrap="square" rtlCol="0">
            <a:spAutoFit/>
          </a:bodyPr>
          <a:lstStyle/>
          <a:p>
            <a:r>
              <a:rPr lang="en-US" sz="1200" dirty="0" smtClean="0">
                <a:solidFill>
                  <a:schemeClr val="bg1"/>
                </a:solidFill>
              </a:rPr>
              <a:t>http://my.research.ufl.edu/applications/fundingopportunities/opportunities.aspx</a:t>
            </a:r>
            <a:endParaRPr lang="en-US" sz="1200" dirty="0">
              <a:solidFill>
                <a:schemeClr val="bg1"/>
              </a:solidFill>
            </a:endParaRPr>
          </a:p>
        </p:txBody>
      </p:sp>
      <p:sp>
        <p:nvSpPr>
          <p:cNvPr id="3" name="TextBox 2"/>
          <p:cNvSpPr txBox="1"/>
          <p:nvPr/>
        </p:nvSpPr>
        <p:spPr>
          <a:xfrm>
            <a:off x="5791200" y="1524000"/>
            <a:ext cx="3276600" cy="1815882"/>
          </a:xfrm>
          <a:prstGeom prst="rect">
            <a:avLst/>
          </a:prstGeom>
          <a:noFill/>
        </p:spPr>
        <p:txBody>
          <a:bodyPr wrap="square" rtlCol="0">
            <a:spAutoFit/>
          </a:bodyPr>
          <a:lstStyle/>
          <a:p>
            <a:r>
              <a:rPr lang="en-US" sz="1400" dirty="0" smtClean="0"/>
              <a:t>Some of the funding opportunities listed:</a:t>
            </a:r>
          </a:p>
          <a:p>
            <a:endParaRPr lang="en-US" sz="1400" dirty="0"/>
          </a:p>
          <a:p>
            <a:pPr marL="182880" indent="-182880">
              <a:buFont typeface="Arial" pitchFamily="34" charset="0"/>
              <a:buChar char="•"/>
            </a:pPr>
            <a:r>
              <a:rPr lang="en-US" sz="1400" dirty="0" smtClean="0"/>
              <a:t>Council of American Overseas Research Center’s Multi-Country Research Fellowship</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Rockefeller Foundation’s Bellagio Arts &amp; Literary Arts Residency</a:t>
            </a:r>
            <a:endParaRPr lang="en-US" sz="1400" dirty="0"/>
          </a:p>
        </p:txBody>
      </p:sp>
    </p:spTree>
    <p:extLst>
      <p:ext uri="{BB962C8B-B14F-4D97-AF65-F5344CB8AC3E}">
        <p14:creationId xmlns:p14="http://schemas.microsoft.com/office/powerpoint/2010/main" val="3151676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715000" y="238035"/>
            <a:ext cx="3352800" cy="1200328"/>
          </a:xfrm>
          <a:prstGeom prst="rect">
            <a:avLst/>
          </a:prstGeom>
          <a:noFill/>
        </p:spPr>
        <p:txBody>
          <a:bodyPr wrap="square" rtlCol="0">
            <a:spAutoFit/>
          </a:bodyPr>
          <a:lstStyle/>
          <a:p>
            <a:pPr algn="ctr"/>
            <a:r>
              <a:rPr lang="en-US" sz="2400" dirty="0" smtClean="0">
                <a:latin typeface="+mj-lt"/>
              </a:rPr>
              <a:t>CENTER FOR THE HUMANITIES AND THE PUBLIC SPHERE</a:t>
            </a:r>
          </a:p>
        </p:txBody>
      </p:sp>
      <p:sp>
        <p:nvSpPr>
          <p:cNvPr id="2" name="TextBox 1"/>
          <p:cNvSpPr txBox="1"/>
          <p:nvPr/>
        </p:nvSpPr>
        <p:spPr>
          <a:xfrm>
            <a:off x="304800" y="6322244"/>
            <a:ext cx="6248400" cy="276999"/>
          </a:xfrm>
          <a:prstGeom prst="rect">
            <a:avLst/>
          </a:prstGeom>
          <a:noFill/>
        </p:spPr>
        <p:txBody>
          <a:bodyPr wrap="square" rtlCol="0">
            <a:spAutoFit/>
          </a:bodyPr>
          <a:lstStyle/>
          <a:p>
            <a:r>
              <a:rPr lang="en-US" sz="1200" dirty="0">
                <a:solidFill>
                  <a:schemeClr val="bg1"/>
                </a:solidFill>
              </a:rPr>
              <a:t>http://</a:t>
            </a:r>
            <a:r>
              <a:rPr lang="en-US" sz="1200" dirty="0" err="1">
                <a:solidFill>
                  <a:schemeClr val="bg1"/>
                </a:solidFill>
              </a:rPr>
              <a:t>www.humanities.ufl.edu</a:t>
            </a:r>
            <a:r>
              <a:rPr lang="en-US" sz="1200" dirty="0">
                <a:solidFill>
                  <a:schemeClr val="bg1"/>
                </a:solidFill>
              </a:rPr>
              <a:t>/</a:t>
            </a:r>
            <a:r>
              <a:rPr lang="en-US" sz="1200" dirty="0" err="1">
                <a:solidFill>
                  <a:schemeClr val="bg1"/>
                </a:solidFill>
              </a:rPr>
              <a:t>grants.html</a:t>
            </a:r>
            <a:endParaRPr lang="en-US" sz="12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24344"/>
            <a:ext cx="6019800" cy="48158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640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6096000" cy="487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19800" y="238035"/>
            <a:ext cx="3048000" cy="892552"/>
          </a:xfrm>
          <a:prstGeom prst="rect">
            <a:avLst/>
          </a:prstGeom>
          <a:noFill/>
        </p:spPr>
        <p:txBody>
          <a:bodyPr wrap="square" rtlCol="0">
            <a:spAutoFit/>
          </a:bodyPr>
          <a:lstStyle/>
          <a:p>
            <a:pPr algn="ctr"/>
            <a:r>
              <a:rPr lang="en-US" sz="2600" dirty="0" smtClean="0">
                <a:latin typeface="+mj-lt"/>
              </a:rPr>
              <a:t>INTERNATIONAL</a:t>
            </a:r>
          </a:p>
          <a:p>
            <a:pPr algn="ctr"/>
            <a:r>
              <a:rPr lang="en-US" sz="2600" dirty="0" smtClean="0">
                <a:latin typeface="+mj-lt"/>
              </a:rPr>
              <a:t>AWARDS</a:t>
            </a:r>
            <a:endParaRPr lang="en-US" sz="2000" dirty="0" smtClean="0">
              <a:latin typeface="+mj-lt"/>
            </a:endParaRPr>
          </a:p>
        </p:txBody>
      </p:sp>
      <p:sp>
        <p:nvSpPr>
          <p:cNvPr id="6" name="TextBox 5"/>
          <p:cNvSpPr txBox="1"/>
          <p:nvPr/>
        </p:nvSpPr>
        <p:spPr>
          <a:xfrm>
            <a:off x="5791200" y="1308318"/>
            <a:ext cx="3276600" cy="2462213"/>
          </a:xfrm>
          <a:prstGeom prst="rect">
            <a:avLst/>
          </a:prstGeom>
          <a:noFill/>
        </p:spPr>
        <p:txBody>
          <a:bodyPr wrap="square" rtlCol="0">
            <a:spAutoFit/>
          </a:bodyPr>
          <a:lstStyle/>
          <a:p>
            <a:r>
              <a:rPr lang="en-US" sz="1400" dirty="0" smtClean="0"/>
              <a:t>Some of the funding opportunities listed for master’s/PhD students:</a:t>
            </a:r>
          </a:p>
          <a:p>
            <a:endParaRPr lang="en-US" sz="1400" dirty="0"/>
          </a:p>
          <a:p>
            <a:pPr marL="182880" indent="-182880">
              <a:buFont typeface="Arial" pitchFamily="34" charset="0"/>
              <a:buChar char="•"/>
            </a:pPr>
            <a:r>
              <a:rPr lang="en-US" sz="1400" dirty="0" smtClean="0"/>
              <a:t>Alec </a:t>
            </a:r>
            <a:r>
              <a:rPr lang="en-US" sz="1400" dirty="0" err="1" smtClean="0"/>
              <a:t>Courtelis</a:t>
            </a:r>
            <a:r>
              <a:rPr lang="en-US" sz="1400" dirty="0" smtClean="0"/>
              <a:t> Award</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Scarborough Scholarship</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Scarborough-Maud Fraser Scholarship</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UFIC Annual Global Culture Photography Competition</a:t>
            </a:r>
            <a:endParaRPr lang="en-US" sz="1400" dirty="0"/>
          </a:p>
        </p:txBody>
      </p:sp>
      <p:sp>
        <p:nvSpPr>
          <p:cNvPr id="7" name="TextBox 6"/>
          <p:cNvSpPr txBox="1"/>
          <p:nvPr/>
        </p:nvSpPr>
        <p:spPr>
          <a:xfrm>
            <a:off x="304800" y="6322244"/>
            <a:ext cx="6248400" cy="276999"/>
          </a:xfrm>
          <a:prstGeom prst="rect">
            <a:avLst/>
          </a:prstGeom>
          <a:noFill/>
        </p:spPr>
        <p:txBody>
          <a:bodyPr wrap="square" rtlCol="0">
            <a:spAutoFit/>
          </a:bodyPr>
          <a:lstStyle/>
          <a:p>
            <a:r>
              <a:rPr lang="en-US" sz="1200" dirty="0">
                <a:solidFill>
                  <a:schemeClr val="bg1"/>
                </a:solidFill>
              </a:rPr>
              <a:t>http://www.ufic.ufl.edu/ScholarshipAwards.html</a:t>
            </a:r>
          </a:p>
        </p:txBody>
      </p:sp>
    </p:spTree>
    <p:extLst>
      <p:ext uri="{BB962C8B-B14F-4D97-AF65-F5344CB8AC3E}">
        <p14:creationId xmlns:p14="http://schemas.microsoft.com/office/powerpoint/2010/main" val="2977123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133600"/>
            <a:ext cx="3352800" cy="1066800"/>
          </a:xfrm>
        </p:spPr>
        <p:txBody>
          <a:bodyPr/>
          <a:lstStyle/>
          <a:p>
            <a:r>
              <a:rPr lang="en-US" sz="2600" dirty="0" smtClean="0"/>
              <a:t>Don’t forget about internships!</a:t>
            </a:r>
            <a:endParaRPr 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73" y="762000"/>
            <a:ext cx="5645727" cy="45165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6322244"/>
            <a:ext cx="6248400" cy="276999"/>
          </a:xfrm>
          <a:prstGeom prst="rect">
            <a:avLst/>
          </a:prstGeom>
          <a:noFill/>
        </p:spPr>
        <p:txBody>
          <a:bodyPr wrap="square" rtlCol="0">
            <a:spAutoFit/>
          </a:bodyPr>
          <a:lstStyle/>
          <a:p>
            <a:r>
              <a:rPr lang="en-US" sz="1200" dirty="0">
                <a:solidFill>
                  <a:schemeClr val="bg1"/>
                </a:solidFill>
              </a:rPr>
              <a:t>http://www.crc.ufl.edu/students/studentInternshipsExternships.html</a:t>
            </a:r>
            <a:endParaRPr lang="en-US" sz="1200" dirty="0">
              <a:solidFill>
                <a:schemeClr val="bg1"/>
              </a:solidFill>
            </a:endParaRPr>
          </a:p>
        </p:txBody>
      </p:sp>
    </p:spTree>
    <p:extLst>
      <p:ext uri="{BB962C8B-B14F-4D97-AF65-F5344CB8AC3E}">
        <p14:creationId xmlns:p14="http://schemas.microsoft.com/office/powerpoint/2010/main" val="1053306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381000"/>
            <a:ext cx="3352800" cy="838200"/>
          </a:xfrm>
        </p:spPr>
        <p:txBody>
          <a:bodyPr/>
          <a:lstStyle/>
          <a:p>
            <a:r>
              <a:rPr lang="en-US" sz="2600" dirty="0" smtClean="0"/>
              <a:t>INTERNSHIPS</a:t>
            </a:r>
            <a:endParaRPr lang="en-US" sz="2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5619751" cy="4495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38800" y="1752600"/>
            <a:ext cx="3276600" cy="2800766"/>
          </a:xfrm>
          <a:prstGeom prst="rect">
            <a:avLst/>
          </a:prstGeom>
          <a:noFill/>
        </p:spPr>
        <p:txBody>
          <a:bodyPr wrap="square" rtlCol="0">
            <a:spAutoFit/>
          </a:bodyPr>
          <a:lstStyle/>
          <a:p>
            <a:r>
              <a:rPr lang="en-US" sz="1600" dirty="0"/>
              <a:t>Internal internships:</a:t>
            </a:r>
          </a:p>
          <a:p>
            <a:endParaRPr lang="en-US" sz="1600" dirty="0"/>
          </a:p>
          <a:p>
            <a:r>
              <a:rPr lang="en-US" sz="1600" dirty="0"/>
              <a:t>Marshall </a:t>
            </a:r>
            <a:r>
              <a:rPr lang="en-US" sz="1600" dirty="0" err="1"/>
              <a:t>Criser</a:t>
            </a:r>
            <a:r>
              <a:rPr lang="en-US" sz="1600" dirty="0"/>
              <a:t> Internship</a:t>
            </a:r>
          </a:p>
          <a:p>
            <a:r>
              <a:rPr lang="en-US" sz="1600" dirty="0"/>
              <a:t>Robert Langley </a:t>
            </a:r>
            <a:r>
              <a:rPr lang="en-US" sz="1600" dirty="0" smtClean="0"/>
              <a:t>Internship</a:t>
            </a:r>
          </a:p>
          <a:p>
            <a:endParaRPr lang="en-US" sz="1600" dirty="0"/>
          </a:p>
          <a:p>
            <a:endParaRPr lang="en-US" sz="1600" dirty="0" smtClean="0"/>
          </a:p>
          <a:p>
            <a:r>
              <a:rPr lang="en-US" sz="1600" dirty="0" smtClean="0"/>
              <a:t>External internships:</a:t>
            </a:r>
          </a:p>
          <a:p>
            <a:endParaRPr lang="en-US" sz="1600" dirty="0"/>
          </a:p>
          <a:p>
            <a:r>
              <a:rPr lang="en-US" sz="1600" dirty="0" smtClean="0"/>
              <a:t>South Arts</a:t>
            </a:r>
          </a:p>
          <a:p>
            <a:endParaRPr lang="en-US" sz="1600" dirty="0"/>
          </a:p>
          <a:p>
            <a:endParaRPr lang="en-US" sz="1600" dirty="0" smtClean="0"/>
          </a:p>
        </p:txBody>
      </p:sp>
      <p:sp>
        <p:nvSpPr>
          <p:cNvPr id="6" name="TextBox 5"/>
          <p:cNvSpPr txBox="1"/>
          <p:nvPr/>
        </p:nvSpPr>
        <p:spPr>
          <a:xfrm>
            <a:off x="304800" y="6322244"/>
            <a:ext cx="8610600" cy="646331"/>
          </a:xfrm>
          <a:prstGeom prst="rect">
            <a:avLst/>
          </a:prstGeom>
          <a:noFill/>
        </p:spPr>
        <p:txBody>
          <a:bodyPr wrap="square" rtlCol="0">
            <a:spAutoFit/>
          </a:bodyPr>
          <a:lstStyle/>
          <a:p>
            <a:r>
              <a:rPr lang="en-US" sz="1200" dirty="0" err="1" smtClean="0">
                <a:solidFill>
                  <a:schemeClr val="bg1"/>
                </a:solidFill>
              </a:rPr>
              <a:t>Harn</a:t>
            </a:r>
            <a:r>
              <a:rPr lang="en-US" sz="1200" dirty="0" smtClean="0">
                <a:solidFill>
                  <a:schemeClr val="bg1"/>
                </a:solidFill>
              </a:rPr>
              <a:t>: </a:t>
            </a:r>
            <a:r>
              <a:rPr lang="en-US" sz="1200" dirty="0" err="1" smtClean="0">
                <a:solidFill>
                  <a:schemeClr val="bg1"/>
                </a:solidFill>
              </a:rPr>
              <a:t>www.harn.ufl.edu</a:t>
            </a:r>
            <a:endParaRPr lang="en-US" sz="1200" dirty="0" smtClean="0">
              <a:solidFill>
                <a:schemeClr val="bg1"/>
              </a:solidFill>
            </a:endParaRPr>
          </a:p>
          <a:p>
            <a:r>
              <a:rPr lang="en-US" sz="1200" dirty="0" smtClean="0">
                <a:solidFill>
                  <a:schemeClr val="bg1"/>
                </a:solidFill>
              </a:rPr>
              <a:t>South </a:t>
            </a:r>
            <a:r>
              <a:rPr lang="en-US" sz="1200" dirty="0">
                <a:solidFill>
                  <a:schemeClr val="bg1"/>
                </a:solidFill>
              </a:rPr>
              <a:t>Arts: http://</a:t>
            </a:r>
            <a:r>
              <a:rPr lang="en-US" sz="1200" dirty="0" err="1">
                <a:solidFill>
                  <a:schemeClr val="bg1"/>
                </a:solidFill>
              </a:rPr>
              <a:t>www.southarts.org</a:t>
            </a:r>
            <a:r>
              <a:rPr lang="en-US" sz="1200" dirty="0">
                <a:solidFill>
                  <a:schemeClr val="bg1"/>
                </a:solidFill>
              </a:rPr>
              <a:t>/site/</a:t>
            </a:r>
            <a:r>
              <a:rPr lang="en-US" sz="1200" dirty="0" err="1">
                <a:solidFill>
                  <a:schemeClr val="bg1"/>
                </a:solidFill>
              </a:rPr>
              <a:t>c.guIYLaMRJxE</a:t>
            </a:r>
            <a:r>
              <a:rPr lang="en-US" sz="1200" dirty="0">
                <a:solidFill>
                  <a:schemeClr val="bg1"/>
                </a:solidFill>
              </a:rPr>
              <a:t>/b.2556993/k.7BCE/</a:t>
            </a:r>
            <a:r>
              <a:rPr lang="en-US" sz="1200" dirty="0" err="1" smtClean="0">
                <a:solidFill>
                  <a:schemeClr val="bg1"/>
                </a:solidFill>
              </a:rPr>
              <a:t>InternshipsSouth_Arts.htm</a:t>
            </a:r>
            <a:endParaRPr lang="en-US" sz="1200" dirty="0" smtClean="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3725614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39022" y="1775303"/>
            <a:ext cx="6135383" cy="1207509"/>
          </a:xfrm>
        </p:spPr>
        <p:txBody>
          <a:bodyPr/>
          <a:lstStyle/>
          <a:p>
            <a:r>
              <a:rPr lang="en-US" dirty="0" smtClean="0"/>
              <a:t>grants AND fellowships </a:t>
            </a:r>
            <a:br>
              <a:rPr lang="en-US" dirty="0" smtClean="0"/>
            </a:br>
            <a:r>
              <a:rPr lang="en-US" dirty="0" smtClean="0"/>
              <a:t>in the arts</a:t>
            </a:r>
            <a:endParaRPr lang="en-US" dirty="0"/>
          </a:p>
        </p:txBody>
      </p:sp>
    </p:spTree>
    <p:extLst>
      <p:ext uri="{BB962C8B-B14F-4D97-AF65-F5344CB8AC3E}">
        <p14:creationId xmlns:p14="http://schemas.microsoft.com/office/powerpoint/2010/main" val="1571452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20940" cy="548640"/>
          </a:xfrm>
        </p:spPr>
        <p:txBody>
          <a:bodyPr/>
          <a:lstStyle/>
          <a:p>
            <a:r>
              <a:rPr lang="en-US" sz="2000" dirty="0" smtClean="0"/>
              <a:t>Foreign language and area studies (</a:t>
            </a:r>
            <a:r>
              <a:rPr lang="en-US" sz="2000" dirty="0" err="1" smtClean="0"/>
              <a:t>flas</a:t>
            </a:r>
            <a:r>
              <a:rPr lang="en-US" sz="2000" dirty="0" smtClean="0"/>
              <a:t>) fellowship</a:t>
            </a:r>
            <a:endParaRPr lang="en-US" sz="2000" dirty="0"/>
          </a:p>
        </p:txBody>
      </p:sp>
      <p:sp>
        <p:nvSpPr>
          <p:cNvPr id="3" name="Content Placeholder 2"/>
          <p:cNvSpPr>
            <a:spLocks noGrp="1"/>
          </p:cNvSpPr>
          <p:nvPr>
            <p:ph idx="1"/>
          </p:nvPr>
        </p:nvSpPr>
        <p:spPr>
          <a:xfrm>
            <a:off x="243609" y="609600"/>
            <a:ext cx="8115300" cy="2286000"/>
          </a:xfrm>
        </p:spPr>
        <p:txBody>
          <a:bodyPr/>
          <a:lstStyle/>
          <a:p>
            <a:r>
              <a:rPr lang="en-US" sz="1400" b="0" dirty="0"/>
              <a:t>The Center for European Studies (CES) awards annual Foreign Language and Area Studies (FLAS) fellowships, which are funded by the US Department of Education (USDOE) under Title VI of the Higher Education Act. Only US citizens and permanent residents are eligible to apply for this fellowship. Applicants must be currently enrolled or accepted to a degree program at the University of Florida. In exceptional cases funding may also be available to support advanced language training in French, German or Spanish at the graduate level</a:t>
            </a:r>
            <a:r>
              <a:rPr lang="en-US" sz="1400" b="0" dirty="0" smtClean="0"/>
              <a:t>. Available for both the academic year and summer semester.</a:t>
            </a:r>
          </a:p>
          <a:p>
            <a:r>
              <a:rPr lang="en-US" sz="1400" b="0" dirty="0"/>
              <a:t>	</a:t>
            </a:r>
            <a:r>
              <a:rPr lang="en-US" sz="1400" b="0" u="sng" dirty="0" smtClean="0">
                <a:solidFill>
                  <a:schemeClr val="accent3"/>
                </a:solidFill>
              </a:rPr>
              <a:t>Award</a:t>
            </a:r>
            <a:r>
              <a:rPr lang="en-US" sz="1400" b="0" dirty="0" smtClean="0"/>
              <a:t>: $15,000 for academic year; $2,500 + $5,000 tuition waiver + up to $1,000 travel for summer</a:t>
            </a:r>
          </a:p>
          <a:p>
            <a:endParaRPr lang="en-US" dirty="0"/>
          </a:p>
        </p:txBody>
      </p:sp>
      <p:sp>
        <p:nvSpPr>
          <p:cNvPr id="4" name="TextBox 3"/>
          <p:cNvSpPr txBox="1"/>
          <p:nvPr/>
        </p:nvSpPr>
        <p:spPr>
          <a:xfrm>
            <a:off x="243609" y="6172200"/>
            <a:ext cx="5715000" cy="461665"/>
          </a:xfrm>
          <a:prstGeom prst="rect">
            <a:avLst/>
          </a:prstGeom>
          <a:noFill/>
        </p:spPr>
        <p:txBody>
          <a:bodyPr wrap="square" rtlCol="0">
            <a:spAutoFit/>
          </a:bodyPr>
          <a:lstStyle/>
          <a:p>
            <a:r>
              <a:rPr lang="en-US" sz="1200" dirty="0" smtClean="0">
                <a:solidFill>
                  <a:schemeClr val="bg1"/>
                </a:solidFill>
              </a:rPr>
              <a:t>FLAS: http</a:t>
            </a:r>
            <a:r>
              <a:rPr lang="en-US" sz="1200" dirty="0">
                <a:solidFill>
                  <a:schemeClr val="bg1"/>
                </a:solidFill>
              </a:rPr>
              <a:t>://</a:t>
            </a:r>
            <a:r>
              <a:rPr lang="en-US" sz="1200" dirty="0" smtClean="0">
                <a:solidFill>
                  <a:schemeClr val="bg1"/>
                </a:solidFill>
              </a:rPr>
              <a:t>www.ces.ufl.edu/FLAS/index.shtml</a:t>
            </a:r>
          </a:p>
          <a:p>
            <a:r>
              <a:rPr lang="en-US" sz="1200" dirty="0">
                <a:solidFill>
                  <a:schemeClr val="bg1"/>
                </a:solidFill>
              </a:rPr>
              <a:t>Center Field: http://www.latam.ufl.edu/Funding/field.stm</a:t>
            </a:r>
          </a:p>
        </p:txBody>
      </p:sp>
      <p:sp>
        <p:nvSpPr>
          <p:cNvPr id="5" name="Title 1"/>
          <p:cNvSpPr txBox="1">
            <a:spLocks/>
          </p:cNvSpPr>
          <p:nvPr/>
        </p:nvSpPr>
        <p:spPr>
          <a:xfrm>
            <a:off x="243609" y="280416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000" dirty="0" smtClean="0"/>
              <a:t>Center field research grant</a:t>
            </a:r>
            <a:endParaRPr lang="en-US" sz="2000" dirty="0"/>
          </a:p>
        </p:txBody>
      </p:sp>
      <p:sp>
        <p:nvSpPr>
          <p:cNvPr id="6" name="Content Placeholder 2"/>
          <p:cNvSpPr txBox="1">
            <a:spLocks/>
          </p:cNvSpPr>
          <p:nvPr/>
        </p:nvSpPr>
        <p:spPr>
          <a:xfrm>
            <a:off x="243609" y="3276600"/>
            <a:ext cx="8115300" cy="21336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400" b="0" dirty="0"/>
              <a:t>The Center for Latin American Studies sponsors a Field Research Grant Competition to support graduate student research in Latin America and the Caribbean. Research in the United States on a Latino Studies topic and research in Spain or Portugal on some aspect of Latin America are also supported. The competition is open to graduate students from across the University of Florida campus. Support is available for Master’s thesis research and preliminary doctoral dissertation field visits. Recipients must spend six weeks in the field.</a:t>
            </a:r>
          </a:p>
          <a:p>
            <a:r>
              <a:rPr lang="en-US" sz="1400" b="0" dirty="0" smtClean="0"/>
              <a:t>	</a:t>
            </a:r>
            <a:r>
              <a:rPr lang="en-US" sz="1400" b="0" u="sng" dirty="0" smtClean="0">
                <a:solidFill>
                  <a:schemeClr val="accent3"/>
                </a:solidFill>
              </a:rPr>
              <a:t>Award</a:t>
            </a:r>
            <a:r>
              <a:rPr lang="en-US" sz="1400" b="0" dirty="0" smtClean="0"/>
              <a:t>: typically between $500 and $2,000 each</a:t>
            </a:r>
            <a:endParaRPr lang="en-US" sz="1400" b="0" dirty="0"/>
          </a:p>
          <a:p>
            <a:endParaRPr lang="en-US" dirty="0"/>
          </a:p>
        </p:txBody>
      </p:sp>
    </p:spTree>
    <p:extLst>
      <p:ext uri="{BB962C8B-B14F-4D97-AF65-F5344CB8AC3E}">
        <p14:creationId xmlns:p14="http://schemas.microsoft.com/office/powerpoint/2010/main" val="583891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20940" cy="548640"/>
          </a:xfrm>
        </p:spPr>
        <p:txBody>
          <a:bodyPr/>
          <a:lstStyle/>
          <a:p>
            <a:r>
              <a:rPr lang="en-US" sz="2000" dirty="0" smtClean="0"/>
              <a:t>FULBRIGHT </a:t>
            </a:r>
            <a:endParaRPr lang="en-US" sz="2000" dirty="0"/>
          </a:p>
        </p:txBody>
      </p:sp>
      <p:sp>
        <p:nvSpPr>
          <p:cNvPr id="3" name="Content Placeholder 2"/>
          <p:cNvSpPr>
            <a:spLocks noGrp="1"/>
          </p:cNvSpPr>
          <p:nvPr>
            <p:ph idx="1"/>
          </p:nvPr>
        </p:nvSpPr>
        <p:spPr>
          <a:xfrm>
            <a:off x="243609" y="609600"/>
            <a:ext cx="8115300" cy="2286000"/>
          </a:xfrm>
        </p:spPr>
        <p:txBody>
          <a:bodyPr>
            <a:normAutofit/>
          </a:bodyPr>
          <a:lstStyle/>
          <a:p>
            <a:r>
              <a:rPr lang="en-US" sz="1400" b="0" dirty="0"/>
              <a:t>The Fulbright U.S. Student Program provides grants for individually designed study/research projects or English Teaching Assistantships. Academic research/study grants are available in approximately 140 countries. Applicants for these grants design their own projects and will typically work with advisers at foreign universities or other institutes of higher </a:t>
            </a:r>
            <a:r>
              <a:rPr lang="en-US" sz="1400" b="0" dirty="0" smtClean="0"/>
              <a:t>education. Projects </a:t>
            </a:r>
            <a:r>
              <a:rPr lang="en-US" sz="1400" b="0" dirty="0"/>
              <a:t>in the Creative and Performing Arts and Creative Writing are research/study grants where the primary purpose of the grant is to learn an art form and/or create artistic work. </a:t>
            </a:r>
          </a:p>
          <a:p>
            <a:r>
              <a:rPr lang="en-US" sz="1400" b="0" dirty="0"/>
              <a:t>	</a:t>
            </a:r>
            <a:r>
              <a:rPr lang="en-US" sz="1400" b="0" u="sng" dirty="0" smtClean="0">
                <a:solidFill>
                  <a:schemeClr val="accent3"/>
                </a:solidFill>
              </a:rPr>
              <a:t>Award</a:t>
            </a:r>
            <a:r>
              <a:rPr lang="en-US" sz="1400" b="0" dirty="0" smtClean="0"/>
              <a:t>: varies</a:t>
            </a:r>
          </a:p>
          <a:p>
            <a:endParaRPr lang="en-US" dirty="0"/>
          </a:p>
        </p:txBody>
      </p:sp>
      <p:sp>
        <p:nvSpPr>
          <p:cNvPr id="4" name="TextBox 3"/>
          <p:cNvSpPr txBox="1"/>
          <p:nvPr/>
        </p:nvSpPr>
        <p:spPr>
          <a:xfrm>
            <a:off x="243609" y="6172200"/>
            <a:ext cx="5715000" cy="461665"/>
          </a:xfrm>
          <a:prstGeom prst="rect">
            <a:avLst/>
          </a:prstGeom>
          <a:noFill/>
        </p:spPr>
        <p:txBody>
          <a:bodyPr wrap="square" rtlCol="0">
            <a:spAutoFit/>
          </a:bodyPr>
          <a:lstStyle/>
          <a:p>
            <a:r>
              <a:rPr lang="en-US" sz="1200" dirty="0">
                <a:solidFill>
                  <a:schemeClr val="bg1"/>
                </a:solidFill>
              </a:rPr>
              <a:t>Fulbright: http://us.fulbrightonline.org</a:t>
            </a:r>
            <a:r>
              <a:rPr lang="en-US" sz="1200" dirty="0" smtClean="0">
                <a:solidFill>
                  <a:schemeClr val="bg1"/>
                </a:solidFill>
              </a:rPr>
              <a:t>/ and http</a:t>
            </a:r>
            <a:r>
              <a:rPr lang="en-US" sz="1200" dirty="0">
                <a:solidFill>
                  <a:schemeClr val="bg1"/>
                </a:solidFill>
              </a:rPr>
              <a:t>://fulbright.state.gov/</a:t>
            </a:r>
            <a:endParaRPr lang="en-US" sz="1200" dirty="0" smtClean="0">
              <a:solidFill>
                <a:schemeClr val="bg1"/>
              </a:solidFill>
            </a:endParaRPr>
          </a:p>
          <a:p>
            <a:r>
              <a:rPr lang="en-US" sz="1200" dirty="0">
                <a:solidFill>
                  <a:schemeClr val="bg1"/>
                </a:solidFill>
              </a:rPr>
              <a:t>McKnight: http://www.fefonline.org/mdf.html</a:t>
            </a:r>
          </a:p>
        </p:txBody>
      </p:sp>
      <p:sp>
        <p:nvSpPr>
          <p:cNvPr id="5" name="Title 1"/>
          <p:cNvSpPr txBox="1">
            <a:spLocks/>
          </p:cNvSpPr>
          <p:nvPr/>
        </p:nvSpPr>
        <p:spPr>
          <a:xfrm>
            <a:off x="243609" y="280416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000" dirty="0" smtClean="0"/>
              <a:t>MCKNIGHT fellowship</a:t>
            </a:r>
            <a:endParaRPr lang="en-US" sz="2000" dirty="0"/>
          </a:p>
        </p:txBody>
      </p:sp>
      <p:sp>
        <p:nvSpPr>
          <p:cNvPr id="6" name="Content Placeholder 2"/>
          <p:cNvSpPr txBox="1">
            <a:spLocks/>
          </p:cNvSpPr>
          <p:nvPr/>
        </p:nvSpPr>
        <p:spPr>
          <a:xfrm>
            <a:off x="243609" y="3276600"/>
            <a:ext cx="8115300" cy="21336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400" b="0" dirty="0"/>
              <a:t>The McKnight Doctoral Fellowship program is designed to address the under-representation of African American and Hispanic faculty at colleges and universities in the state of Florida by increasing the pool of citizens qualified with Ph.D. degrees to teach at the college and university levels</a:t>
            </a:r>
            <a:r>
              <a:rPr lang="en-US" sz="1400" b="0" dirty="0" smtClean="0"/>
              <a:t>. This is for current master’s students applying for PhD.</a:t>
            </a:r>
          </a:p>
          <a:p>
            <a:r>
              <a:rPr lang="en-US" sz="1400" b="0" dirty="0" smtClean="0"/>
              <a:t>	</a:t>
            </a:r>
            <a:r>
              <a:rPr lang="en-US" sz="1400" b="0" u="sng" dirty="0" smtClean="0">
                <a:solidFill>
                  <a:schemeClr val="accent3"/>
                </a:solidFill>
              </a:rPr>
              <a:t>Award</a:t>
            </a:r>
            <a:r>
              <a:rPr lang="en-US" sz="1400" b="0" dirty="0" smtClean="0"/>
              <a:t>: annual tuition up to $5,000 and annual stipend up to $12,000</a:t>
            </a:r>
            <a:endParaRPr lang="en-US" sz="1400" b="0" dirty="0"/>
          </a:p>
          <a:p>
            <a:endParaRPr lang="en-US" dirty="0"/>
          </a:p>
        </p:txBody>
      </p:sp>
    </p:spTree>
    <p:extLst>
      <p:ext uri="{BB962C8B-B14F-4D97-AF65-F5344CB8AC3E}">
        <p14:creationId xmlns:p14="http://schemas.microsoft.com/office/powerpoint/2010/main" val="1064557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609" y="6172200"/>
            <a:ext cx="5715000" cy="461665"/>
          </a:xfrm>
          <a:prstGeom prst="rect">
            <a:avLst/>
          </a:prstGeom>
          <a:noFill/>
        </p:spPr>
        <p:txBody>
          <a:bodyPr wrap="square" rtlCol="0">
            <a:spAutoFit/>
          </a:bodyPr>
          <a:lstStyle/>
          <a:p>
            <a:r>
              <a:rPr lang="en-US" sz="1200" dirty="0" smtClean="0">
                <a:solidFill>
                  <a:schemeClr val="bg1"/>
                </a:solidFill>
              </a:rPr>
              <a:t>King</a:t>
            </a:r>
            <a:r>
              <a:rPr lang="en-US" sz="1200" dirty="0">
                <a:solidFill>
                  <a:schemeClr val="bg1"/>
                </a:solidFill>
              </a:rPr>
              <a:t>: http://</a:t>
            </a:r>
            <a:r>
              <a:rPr lang="en-US" sz="1200" dirty="0" err="1">
                <a:solidFill>
                  <a:schemeClr val="bg1"/>
                </a:solidFill>
              </a:rPr>
              <a:t>www.king-award.org</a:t>
            </a:r>
            <a:r>
              <a:rPr lang="en-US" sz="1200" dirty="0">
                <a:solidFill>
                  <a:schemeClr val="bg1"/>
                </a:solidFill>
              </a:rPr>
              <a:t>/</a:t>
            </a:r>
            <a:r>
              <a:rPr lang="en-US" sz="1200" dirty="0" err="1">
                <a:solidFill>
                  <a:schemeClr val="bg1"/>
                </a:solidFill>
              </a:rPr>
              <a:t>index.html</a:t>
            </a:r>
            <a:endParaRPr lang="en-US" sz="1200" dirty="0">
              <a:solidFill>
                <a:schemeClr val="bg1"/>
              </a:solidFill>
            </a:endParaRPr>
          </a:p>
          <a:p>
            <a:r>
              <a:rPr lang="en-US" sz="1200" dirty="0" smtClean="0">
                <a:solidFill>
                  <a:schemeClr val="bg1"/>
                </a:solidFill>
              </a:rPr>
              <a:t>BMI: http</a:t>
            </a:r>
            <a:r>
              <a:rPr lang="en-US" sz="1200" dirty="0">
                <a:solidFill>
                  <a:schemeClr val="bg1"/>
                </a:solidFill>
              </a:rPr>
              <a:t>://www.bmifoundation.org/</a:t>
            </a:r>
          </a:p>
        </p:txBody>
      </p:sp>
      <p:sp>
        <p:nvSpPr>
          <p:cNvPr id="5" name="Title 1"/>
          <p:cNvSpPr txBox="1">
            <a:spLocks/>
          </p:cNvSpPr>
          <p:nvPr/>
        </p:nvSpPr>
        <p:spPr>
          <a:xfrm>
            <a:off x="243609" y="256032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000" dirty="0" err="1" smtClean="0"/>
              <a:t>Bmi</a:t>
            </a:r>
            <a:r>
              <a:rPr lang="en-US" sz="2000" dirty="0" smtClean="0"/>
              <a:t> foundation, </a:t>
            </a:r>
            <a:r>
              <a:rPr lang="en-US" sz="2000" dirty="0" err="1" smtClean="0"/>
              <a:t>inc.</a:t>
            </a:r>
            <a:endParaRPr lang="en-US" sz="2000" dirty="0"/>
          </a:p>
        </p:txBody>
      </p:sp>
      <p:sp>
        <p:nvSpPr>
          <p:cNvPr id="6" name="Content Placeholder 2"/>
          <p:cNvSpPr txBox="1">
            <a:spLocks/>
          </p:cNvSpPr>
          <p:nvPr/>
        </p:nvSpPr>
        <p:spPr>
          <a:xfrm>
            <a:off x="243609" y="3032760"/>
            <a:ext cx="8115300" cy="21336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400" b="0" dirty="0"/>
              <a:t>The BMI Foundation, Inc., a not-for-profit corporation founded in 1985, is dedicated to encouraging the creation, performance and study of music through awards, scholarships, internships, grants, and commissions</a:t>
            </a:r>
            <a:r>
              <a:rPr lang="en-US" sz="1400" b="0" dirty="0" smtClean="0"/>
              <a:t>. Applicable scholarships: BMI Student Composer Awards, Charlie Parker Jazz Composition Prize, John Lennon Scholarships, </a:t>
            </a:r>
            <a:r>
              <a:rPr lang="en-US" sz="1400" b="0" dirty="0" err="1" smtClean="0"/>
              <a:t>peermusic</a:t>
            </a:r>
            <a:r>
              <a:rPr lang="en-US" sz="1400" b="0" dirty="0" smtClean="0"/>
              <a:t> Latin Scholarships, Women’s Music Commission, Woody Guthrie Fellowship Program 	</a:t>
            </a:r>
          </a:p>
          <a:p>
            <a:r>
              <a:rPr lang="en-US" sz="1400" b="0" dirty="0">
                <a:solidFill>
                  <a:schemeClr val="accent3"/>
                </a:solidFill>
              </a:rPr>
              <a:t>	</a:t>
            </a:r>
            <a:r>
              <a:rPr lang="en-US" sz="1400" b="0" u="sng" dirty="0" smtClean="0">
                <a:solidFill>
                  <a:schemeClr val="accent3"/>
                </a:solidFill>
              </a:rPr>
              <a:t>Award</a:t>
            </a:r>
            <a:r>
              <a:rPr lang="en-US" sz="1400" b="0" dirty="0" smtClean="0"/>
              <a:t>: varies</a:t>
            </a:r>
            <a:endParaRPr lang="en-US" sz="1400" b="0" dirty="0"/>
          </a:p>
          <a:p>
            <a:endParaRPr lang="en-US" dirty="0"/>
          </a:p>
        </p:txBody>
      </p:sp>
      <p:sp>
        <p:nvSpPr>
          <p:cNvPr id="9" name="Title 1"/>
          <p:cNvSpPr txBox="1">
            <a:spLocks/>
          </p:cNvSpPr>
          <p:nvPr/>
        </p:nvSpPr>
        <p:spPr>
          <a:xfrm>
            <a:off x="228600" y="3048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000" dirty="0" smtClean="0"/>
              <a:t>The king award</a:t>
            </a:r>
            <a:endParaRPr lang="en-US" sz="2000" dirty="0"/>
          </a:p>
        </p:txBody>
      </p:sp>
      <p:sp>
        <p:nvSpPr>
          <p:cNvPr id="10" name="Content Placeholder 2"/>
          <p:cNvSpPr txBox="1">
            <a:spLocks/>
          </p:cNvSpPr>
          <p:nvPr/>
        </p:nvSpPr>
        <p:spPr>
          <a:xfrm>
            <a:off x="243609" y="762000"/>
            <a:ext cx="8115300" cy="1828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400" b="0" smtClean="0"/>
              <a:t>The King Award for Young Artists National Music Competition rotates between piano and strings. The King Award recipient will be selected solely through a DVD screening process. (There will be no on-site Competition). Contestants must be at least 18 years of age, but not more than 26 years of age, as of March 15, 2013, and must be currently studying in the United States.</a:t>
            </a:r>
          </a:p>
          <a:p>
            <a:r>
              <a:rPr lang="en-US" sz="1400" b="0" smtClean="0">
                <a:solidFill>
                  <a:schemeClr val="accent3"/>
                </a:solidFill>
              </a:rPr>
              <a:t>	</a:t>
            </a:r>
            <a:r>
              <a:rPr lang="en-US" sz="1400" b="0" u="sng" smtClean="0">
                <a:solidFill>
                  <a:schemeClr val="accent3"/>
                </a:solidFill>
              </a:rPr>
              <a:t>Award</a:t>
            </a:r>
            <a:r>
              <a:rPr lang="en-US" sz="1400" b="0" smtClean="0"/>
              <a:t>: $5,000 and performance with Salina Symphony</a:t>
            </a:r>
          </a:p>
          <a:p>
            <a:endParaRPr lang="en-US" dirty="0"/>
          </a:p>
        </p:txBody>
      </p:sp>
    </p:spTree>
    <p:extLst>
      <p:ext uri="{BB962C8B-B14F-4D97-AF65-F5344CB8AC3E}">
        <p14:creationId xmlns:p14="http://schemas.microsoft.com/office/powerpoint/2010/main" val="2439237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1524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000" smtClean="0"/>
              <a:t>Asian cultural council</a:t>
            </a:r>
            <a:endParaRPr lang="en-US" sz="2000" dirty="0"/>
          </a:p>
        </p:txBody>
      </p:sp>
      <p:sp>
        <p:nvSpPr>
          <p:cNvPr id="8" name="Content Placeholder 2"/>
          <p:cNvSpPr txBox="1">
            <a:spLocks/>
          </p:cNvSpPr>
          <p:nvPr/>
        </p:nvSpPr>
        <p:spPr>
          <a:xfrm>
            <a:off x="243609" y="609600"/>
            <a:ext cx="8115300" cy="1828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400" b="0" dirty="0" smtClean="0"/>
              <a:t>The Asian Cultural Council supports international dialogue, understanding, and respect through cultural exchange and nurtures the individual talents of the artists and scholars in Asia and the United States. The Asian Cultural Council grants are open to citizens and permanent residents of the United States or citizens and permanent residents of the countries of Asia, from Afghanistan eastward through Japan and Indonesia.</a:t>
            </a:r>
          </a:p>
          <a:p>
            <a:r>
              <a:rPr lang="en-US" sz="1400" b="0" dirty="0" smtClean="0">
                <a:solidFill>
                  <a:schemeClr val="accent3"/>
                </a:solidFill>
              </a:rPr>
              <a:t>	</a:t>
            </a:r>
            <a:r>
              <a:rPr lang="en-US" sz="1400" b="0" u="sng" dirty="0" smtClean="0">
                <a:solidFill>
                  <a:schemeClr val="accent3"/>
                </a:solidFill>
              </a:rPr>
              <a:t>Award</a:t>
            </a:r>
            <a:r>
              <a:rPr lang="en-US" sz="1400" b="0" dirty="0" smtClean="0"/>
              <a:t>: varies</a:t>
            </a:r>
          </a:p>
          <a:p>
            <a:endParaRPr lang="en-US" dirty="0"/>
          </a:p>
        </p:txBody>
      </p:sp>
      <p:sp>
        <p:nvSpPr>
          <p:cNvPr id="9" name="TextBox 8"/>
          <p:cNvSpPr txBox="1"/>
          <p:nvPr/>
        </p:nvSpPr>
        <p:spPr>
          <a:xfrm>
            <a:off x="243608" y="6172200"/>
            <a:ext cx="7452591" cy="461665"/>
          </a:xfrm>
          <a:prstGeom prst="rect">
            <a:avLst/>
          </a:prstGeom>
          <a:noFill/>
        </p:spPr>
        <p:txBody>
          <a:bodyPr wrap="square" rtlCol="0">
            <a:spAutoFit/>
          </a:bodyPr>
          <a:lstStyle/>
          <a:p>
            <a:r>
              <a:rPr lang="en-US" sz="1200" dirty="0" smtClean="0">
                <a:solidFill>
                  <a:schemeClr val="bg1"/>
                </a:solidFill>
              </a:rPr>
              <a:t>ACC: http</a:t>
            </a:r>
            <a:r>
              <a:rPr lang="en-US" sz="1200" dirty="0">
                <a:solidFill>
                  <a:schemeClr val="bg1"/>
                </a:solidFill>
              </a:rPr>
              <a:t>://</a:t>
            </a:r>
            <a:r>
              <a:rPr lang="en-US" sz="1200" dirty="0" err="1">
                <a:solidFill>
                  <a:schemeClr val="bg1"/>
                </a:solidFill>
              </a:rPr>
              <a:t>www.asianculturalcouncil.org</a:t>
            </a:r>
            <a:r>
              <a:rPr lang="en-US" sz="1200" dirty="0">
                <a:solidFill>
                  <a:schemeClr val="bg1"/>
                </a:solidFill>
              </a:rPr>
              <a:t>/</a:t>
            </a:r>
            <a:r>
              <a:rPr lang="en-US" sz="1200" dirty="0" smtClean="0">
                <a:solidFill>
                  <a:schemeClr val="bg1"/>
                </a:solidFill>
              </a:rPr>
              <a:t>apply</a:t>
            </a:r>
          </a:p>
          <a:p>
            <a:r>
              <a:rPr lang="en-US" sz="1200" dirty="0" smtClean="0">
                <a:solidFill>
                  <a:schemeClr val="bg1"/>
                </a:solidFill>
              </a:rPr>
              <a:t>Open</a:t>
            </a:r>
            <a:r>
              <a:rPr lang="en-US" sz="1200" dirty="0">
                <a:solidFill>
                  <a:schemeClr val="bg1"/>
                </a:solidFill>
              </a:rPr>
              <a:t> Society: http://</a:t>
            </a:r>
            <a:r>
              <a:rPr lang="en-US" sz="1200" dirty="0" err="1">
                <a:solidFill>
                  <a:schemeClr val="bg1"/>
                </a:solidFill>
              </a:rPr>
              <a:t>www.opensocietyfoundations.org</a:t>
            </a:r>
            <a:r>
              <a:rPr lang="en-US" sz="1200" dirty="0">
                <a:solidFill>
                  <a:schemeClr val="bg1"/>
                </a:solidFill>
              </a:rPr>
              <a:t>/about/programs/arts-culture-program</a:t>
            </a:r>
          </a:p>
        </p:txBody>
      </p:sp>
      <p:sp>
        <p:nvSpPr>
          <p:cNvPr id="10" name="Title 1"/>
          <p:cNvSpPr>
            <a:spLocks noGrp="1"/>
          </p:cNvSpPr>
          <p:nvPr>
            <p:ph type="title"/>
          </p:nvPr>
        </p:nvSpPr>
        <p:spPr>
          <a:xfrm>
            <a:off x="213591" y="2438400"/>
            <a:ext cx="7520940" cy="548640"/>
          </a:xfrm>
        </p:spPr>
        <p:txBody>
          <a:bodyPr/>
          <a:lstStyle/>
          <a:p>
            <a:r>
              <a:rPr lang="en-US" sz="2000" dirty="0" smtClean="0"/>
              <a:t>Open society foundation</a:t>
            </a:r>
            <a:endParaRPr lang="en-US" sz="2000" dirty="0"/>
          </a:p>
        </p:txBody>
      </p:sp>
      <p:sp>
        <p:nvSpPr>
          <p:cNvPr id="11" name="Content Placeholder 2"/>
          <p:cNvSpPr>
            <a:spLocks noGrp="1"/>
          </p:cNvSpPr>
          <p:nvPr>
            <p:ph idx="1"/>
          </p:nvPr>
        </p:nvSpPr>
        <p:spPr>
          <a:xfrm>
            <a:off x="228600" y="3048000"/>
            <a:ext cx="8115300" cy="1828800"/>
          </a:xfrm>
        </p:spPr>
        <p:txBody>
          <a:bodyPr>
            <a:normAutofit/>
          </a:bodyPr>
          <a:lstStyle/>
          <a:p>
            <a:r>
              <a:rPr lang="en-US" sz="1400" b="0" dirty="0"/>
              <a:t>The Arts and Culture Program works at the nexus of arts, culture, human rights, and social advocacy. Through its grants, the program strives to encourage broad-based critical reflection and catalyze social action in parts of the world where open societies are absent or weak, and where the cultural rights of minority groups are </a:t>
            </a:r>
            <a:r>
              <a:rPr lang="en-US" sz="1400" b="0" dirty="0" smtClean="0"/>
              <a:t>endangered. Applicable programs: “Advancing Roma Inclusion through the Arts” and “Strengthening Civil Society through Arts and Culture” </a:t>
            </a:r>
          </a:p>
          <a:p>
            <a:r>
              <a:rPr lang="en-US" sz="1400" b="0" dirty="0">
                <a:solidFill>
                  <a:schemeClr val="accent3"/>
                </a:solidFill>
              </a:rPr>
              <a:t>	</a:t>
            </a:r>
            <a:r>
              <a:rPr lang="en-US" sz="1400" b="0" u="sng" dirty="0">
                <a:solidFill>
                  <a:schemeClr val="accent3"/>
                </a:solidFill>
              </a:rPr>
              <a:t>Award</a:t>
            </a:r>
            <a:r>
              <a:rPr lang="en-US" sz="1400" b="0" dirty="0"/>
              <a:t>: </a:t>
            </a:r>
            <a:r>
              <a:rPr lang="en-US" sz="1400" b="0" dirty="0" smtClean="0"/>
              <a:t>ranges from $25,000-$30,000</a:t>
            </a:r>
            <a:endParaRPr lang="en-US" dirty="0"/>
          </a:p>
        </p:txBody>
      </p:sp>
    </p:spTree>
    <p:extLst>
      <p:ext uri="{BB962C8B-B14F-4D97-AF65-F5344CB8AC3E}">
        <p14:creationId xmlns:p14="http://schemas.microsoft.com/office/powerpoint/2010/main" val="1824601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98431" y="1934198"/>
            <a:ext cx="5650992" cy="1207509"/>
          </a:xfrm>
        </p:spPr>
        <p:txBody>
          <a:bodyPr/>
          <a:lstStyle/>
          <a:p>
            <a:r>
              <a:rPr lang="en-US" dirty="0" smtClean="0"/>
              <a:t>University of Florida financial aid resources</a:t>
            </a:r>
            <a:endParaRPr lang="en-US" dirty="0"/>
          </a:p>
        </p:txBody>
      </p:sp>
      <p:sp>
        <p:nvSpPr>
          <p:cNvPr id="3" name="Content Placeholder 2"/>
          <p:cNvSpPr txBox="1">
            <a:spLocks/>
          </p:cNvSpPr>
          <p:nvPr/>
        </p:nvSpPr>
        <p:spPr>
          <a:xfrm>
            <a:off x="4953000" y="2971800"/>
            <a:ext cx="3807779" cy="3324687"/>
          </a:xfrm>
          <a:prstGeom prst="rect">
            <a:avLst/>
          </a:prstGeom>
        </p:spPr>
        <p:txBody>
          <a:bodyPr vert="horz" lIns="91440" tIns="45720" rIns="91440" bIns="45720" rtlCol="0" anchor="t">
            <a:normAutofit lnSpcReduction="100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10000"/>
              </a:lnSpc>
              <a:spcBef>
                <a:spcPts val="0"/>
              </a:spcBef>
            </a:pPr>
            <a:r>
              <a:rPr lang="en-US" cap="none" dirty="0" smtClean="0">
                <a:latin typeface="Franklin Gothic Book" pitchFamily="34" charset="0"/>
              </a:rPr>
              <a:t>Grants and scholarships are often called “gift aid” because they are free money—financial aid that doesn’t have to be repaid. Grants are often need-based, while scholarships are usually merit-based.      </a:t>
            </a:r>
          </a:p>
          <a:p>
            <a:pPr>
              <a:lnSpc>
                <a:spcPct val="110000"/>
              </a:lnSpc>
              <a:spcBef>
                <a:spcPts val="0"/>
              </a:spcBef>
            </a:pPr>
            <a:endParaRPr lang="en-US" cap="none" dirty="0" smtClean="0">
              <a:latin typeface="Franklin Gothic Book" pitchFamily="34" charset="0"/>
            </a:endParaRPr>
          </a:p>
          <a:p>
            <a:pPr>
              <a:lnSpc>
                <a:spcPct val="110000"/>
              </a:lnSpc>
              <a:spcBef>
                <a:spcPts val="0"/>
              </a:spcBef>
            </a:pPr>
            <a:r>
              <a:rPr lang="en-US" cap="none" dirty="0" smtClean="0">
                <a:latin typeface="Franklin Gothic Book" pitchFamily="34" charset="0"/>
              </a:rPr>
              <a:t>Money awarded to students based on academic or other achievements to help pay for education expenses.  Scholarships generally do not have to be repaid.</a:t>
            </a:r>
          </a:p>
          <a:p>
            <a:endParaRPr lang="en-US" dirty="0"/>
          </a:p>
        </p:txBody>
      </p:sp>
    </p:spTree>
    <p:extLst>
      <p:ext uri="{BB962C8B-B14F-4D97-AF65-F5344CB8AC3E}">
        <p14:creationId xmlns:p14="http://schemas.microsoft.com/office/powerpoint/2010/main" val="789271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20940" cy="548640"/>
          </a:xfrm>
        </p:spPr>
        <p:txBody>
          <a:bodyPr/>
          <a:lstStyle/>
          <a:p>
            <a:r>
              <a:rPr lang="en-US" sz="2000" dirty="0" smtClean="0"/>
              <a:t>Smithsonian institution fellowships</a:t>
            </a:r>
            <a:endParaRPr lang="en-US" sz="2000" dirty="0"/>
          </a:p>
        </p:txBody>
      </p:sp>
      <p:sp>
        <p:nvSpPr>
          <p:cNvPr id="3" name="Content Placeholder 2"/>
          <p:cNvSpPr>
            <a:spLocks noGrp="1"/>
          </p:cNvSpPr>
          <p:nvPr>
            <p:ph idx="1"/>
          </p:nvPr>
        </p:nvSpPr>
        <p:spPr>
          <a:xfrm>
            <a:off x="243609" y="609600"/>
            <a:ext cx="8115300" cy="2286000"/>
          </a:xfrm>
        </p:spPr>
        <p:txBody>
          <a:bodyPr/>
          <a:lstStyle/>
          <a:p>
            <a:r>
              <a:rPr lang="en-US" sz="1400" b="0" dirty="0"/>
              <a:t>As part of its mandate for "the increase and diffusion of knowledge," including the diverse ideas, skills, and cultures of our nation, the Smithsonian Institution pursues policies of equal opportunity and cultural diversity. Smithsonian fellowships and internships are awarded on the basis of these policies</a:t>
            </a:r>
            <a:r>
              <a:rPr lang="en-US" sz="1400" b="0" dirty="0" smtClean="0"/>
              <a:t>. Fellowships </a:t>
            </a:r>
            <a:r>
              <a:rPr lang="en-US" sz="1400" b="0" dirty="0"/>
              <a:t>at the Smithsonian Institution provide opportunities for graduate and postdoctoral students to pursue independent research while working with Smithsonian scholars and collections</a:t>
            </a:r>
            <a:r>
              <a:rPr lang="en-US" sz="1400" b="0" dirty="0" smtClean="0"/>
              <a:t>.</a:t>
            </a:r>
          </a:p>
          <a:p>
            <a:r>
              <a:rPr lang="en-US" sz="1400" b="0" dirty="0">
                <a:solidFill>
                  <a:schemeClr val="accent3"/>
                </a:solidFill>
              </a:rPr>
              <a:t>	</a:t>
            </a:r>
            <a:r>
              <a:rPr lang="en-US" sz="1400" b="0" u="sng" dirty="0">
                <a:solidFill>
                  <a:schemeClr val="accent3"/>
                </a:solidFill>
              </a:rPr>
              <a:t>Award</a:t>
            </a:r>
            <a:r>
              <a:rPr lang="en-US" sz="1400" b="0" dirty="0"/>
              <a:t>: </a:t>
            </a:r>
            <a:r>
              <a:rPr lang="en-US" sz="1400" b="0" dirty="0" smtClean="0"/>
              <a:t>varies</a:t>
            </a:r>
            <a:endParaRPr lang="en-US" sz="1400" b="0" dirty="0"/>
          </a:p>
          <a:p>
            <a:endParaRPr lang="en-US" dirty="0"/>
          </a:p>
        </p:txBody>
      </p:sp>
      <p:sp>
        <p:nvSpPr>
          <p:cNvPr id="4" name="TextBox 3"/>
          <p:cNvSpPr txBox="1"/>
          <p:nvPr/>
        </p:nvSpPr>
        <p:spPr>
          <a:xfrm>
            <a:off x="243609" y="6172200"/>
            <a:ext cx="5715000" cy="461665"/>
          </a:xfrm>
          <a:prstGeom prst="rect">
            <a:avLst/>
          </a:prstGeom>
          <a:noFill/>
        </p:spPr>
        <p:txBody>
          <a:bodyPr wrap="square" rtlCol="0">
            <a:spAutoFit/>
          </a:bodyPr>
          <a:lstStyle/>
          <a:p>
            <a:r>
              <a:rPr lang="en-US" sz="1200" dirty="0">
                <a:solidFill>
                  <a:schemeClr val="bg1"/>
                </a:solidFill>
              </a:rPr>
              <a:t>SI: http://</a:t>
            </a:r>
            <a:r>
              <a:rPr lang="en-US" sz="1200" dirty="0" smtClean="0">
                <a:solidFill>
                  <a:schemeClr val="bg1"/>
                </a:solidFill>
              </a:rPr>
              <a:t>www.si.edu/OFI/index</a:t>
            </a:r>
          </a:p>
          <a:p>
            <a:r>
              <a:rPr lang="en-US" sz="1200" dirty="0">
                <a:solidFill>
                  <a:schemeClr val="bg1"/>
                </a:solidFill>
              </a:rPr>
              <a:t>Getty: https://www.getty.edu/foundation/funding/residential/</a:t>
            </a:r>
          </a:p>
        </p:txBody>
      </p:sp>
      <p:sp>
        <p:nvSpPr>
          <p:cNvPr id="5" name="Title 1"/>
          <p:cNvSpPr txBox="1">
            <a:spLocks/>
          </p:cNvSpPr>
          <p:nvPr/>
        </p:nvSpPr>
        <p:spPr>
          <a:xfrm>
            <a:off x="243609" y="2363585"/>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000" dirty="0" smtClean="0"/>
              <a:t>The </a:t>
            </a:r>
            <a:r>
              <a:rPr lang="en-US" sz="2000" dirty="0" err="1" smtClean="0"/>
              <a:t>getty</a:t>
            </a:r>
            <a:r>
              <a:rPr lang="en-US" sz="2000" dirty="0" smtClean="0"/>
              <a:t> fellowships</a:t>
            </a:r>
            <a:endParaRPr lang="en-US" sz="2000" dirty="0"/>
          </a:p>
        </p:txBody>
      </p:sp>
      <p:sp>
        <p:nvSpPr>
          <p:cNvPr id="6" name="Content Placeholder 2"/>
          <p:cNvSpPr txBox="1">
            <a:spLocks/>
          </p:cNvSpPr>
          <p:nvPr/>
        </p:nvSpPr>
        <p:spPr>
          <a:xfrm>
            <a:off x="243609" y="2836025"/>
            <a:ext cx="8115300" cy="21336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400" b="0" dirty="0"/>
              <a:t>Pre- and Postdoctoral Fellowships are intended for emerging scholars who are working on projects related to the Getty Research Institute's annual theme. Two postdoctoral fellowships, supported by the National Endowment for the Humanities (NEH) were added to the existing program in 2011, and the Volkswagen Foundation, in cooperation with the Getty Research Institute, will provide up to two postdoctoral fellowships for the 2013-2014 scholar year</a:t>
            </a:r>
            <a:r>
              <a:rPr lang="en-US" sz="1400" b="0" dirty="0" smtClean="0"/>
              <a:t>. Library Research Grants provide </a:t>
            </a:r>
            <a:r>
              <a:rPr lang="en-US" sz="1400" b="0" dirty="0"/>
              <a:t>partial, short-term support for scholars whose research requires use of collections housed in the Getty Research Institute. </a:t>
            </a:r>
          </a:p>
          <a:p>
            <a:r>
              <a:rPr lang="en-US" sz="1400" b="0" dirty="0">
                <a:solidFill>
                  <a:schemeClr val="accent3"/>
                </a:solidFill>
              </a:rPr>
              <a:t>	</a:t>
            </a:r>
            <a:r>
              <a:rPr lang="en-US" sz="1400" b="0" u="sng" dirty="0">
                <a:solidFill>
                  <a:schemeClr val="accent3"/>
                </a:solidFill>
              </a:rPr>
              <a:t>Award</a:t>
            </a:r>
            <a:r>
              <a:rPr lang="en-US" sz="1400" b="0" dirty="0"/>
              <a:t>: varies</a:t>
            </a:r>
          </a:p>
        </p:txBody>
      </p:sp>
    </p:spTree>
    <p:extLst>
      <p:ext uri="{BB962C8B-B14F-4D97-AF65-F5344CB8AC3E}">
        <p14:creationId xmlns:p14="http://schemas.microsoft.com/office/powerpoint/2010/main" val="610886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20940" cy="548640"/>
          </a:xfrm>
        </p:spPr>
        <p:txBody>
          <a:bodyPr/>
          <a:lstStyle/>
          <a:p>
            <a:r>
              <a:rPr lang="en-US" sz="2000" dirty="0" smtClean="0"/>
              <a:t>Newberry library short-term fellowships</a:t>
            </a:r>
            <a:endParaRPr lang="en-US" sz="2000" dirty="0"/>
          </a:p>
        </p:txBody>
      </p:sp>
      <p:sp>
        <p:nvSpPr>
          <p:cNvPr id="3" name="Content Placeholder 2"/>
          <p:cNvSpPr>
            <a:spLocks noGrp="1"/>
          </p:cNvSpPr>
          <p:nvPr>
            <p:ph idx="1"/>
          </p:nvPr>
        </p:nvSpPr>
        <p:spPr>
          <a:xfrm>
            <a:off x="243609" y="609600"/>
            <a:ext cx="8115300" cy="2286000"/>
          </a:xfrm>
        </p:spPr>
        <p:txBody>
          <a:bodyPr/>
          <a:lstStyle/>
          <a:p>
            <a:r>
              <a:rPr lang="en-US" sz="1400" b="0" dirty="0"/>
              <a:t>Short-term fellowships are generally restricted to post-doctoral scholars, PhD candidates, or holders of other terminal degrees who live and work outside of the Chicago area and who have a specific need for Newberry collection. These fellowships require residency at the Newberry, unless otherwise noted. Some fellowships are open to other categories of applicants and Chicago residents. The tenure of short-term fellowships is one continuous month, unless otherwise noted. Scholars who have an extensive need for use of the collections may request two months of fellowship support. </a:t>
            </a:r>
          </a:p>
          <a:p>
            <a:r>
              <a:rPr lang="en-US" sz="1400" b="0" dirty="0">
                <a:solidFill>
                  <a:schemeClr val="accent3"/>
                </a:solidFill>
              </a:rPr>
              <a:t>	</a:t>
            </a:r>
            <a:r>
              <a:rPr lang="en-US" sz="1400" b="0" u="sng" dirty="0">
                <a:solidFill>
                  <a:schemeClr val="accent3"/>
                </a:solidFill>
              </a:rPr>
              <a:t>Award</a:t>
            </a:r>
            <a:r>
              <a:rPr lang="en-US" sz="1400" b="0" dirty="0"/>
              <a:t>: $2,000 per month</a:t>
            </a:r>
          </a:p>
          <a:p>
            <a:endParaRPr lang="en-US" dirty="0"/>
          </a:p>
        </p:txBody>
      </p:sp>
      <p:sp>
        <p:nvSpPr>
          <p:cNvPr id="4" name="TextBox 3"/>
          <p:cNvSpPr txBox="1"/>
          <p:nvPr/>
        </p:nvSpPr>
        <p:spPr>
          <a:xfrm>
            <a:off x="243609" y="6172200"/>
            <a:ext cx="5715000" cy="461665"/>
          </a:xfrm>
          <a:prstGeom prst="rect">
            <a:avLst/>
          </a:prstGeom>
          <a:noFill/>
        </p:spPr>
        <p:txBody>
          <a:bodyPr wrap="square" rtlCol="0">
            <a:spAutoFit/>
          </a:bodyPr>
          <a:lstStyle/>
          <a:p>
            <a:r>
              <a:rPr lang="en-US" sz="1200" dirty="0" smtClean="0">
                <a:solidFill>
                  <a:schemeClr val="bg1"/>
                </a:solidFill>
              </a:rPr>
              <a:t>Newberry</a:t>
            </a:r>
            <a:r>
              <a:rPr lang="en-US" sz="1200" dirty="0">
                <a:solidFill>
                  <a:schemeClr val="bg1"/>
                </a:solidFill>
              </a:rPr>
              <a:t>: http://</a:t>
            </a:r>
            <a:r>
              <a:rPr lang="en-US" sz="1200" dirty="0" smtClean="0">
                <a:solidFill>
                  <a:schemeClr val="bg1"/>
                </a:solidFill>
              </a:rPr>
              <a:t>www.newberry.org/short-term-fellowships</a:t>
            </a:r>
          </a:p>
          <a:p>
            <a:r>
              <a:rPr lang="en-US" sz="1200" dirty="0">
                <a:solidFill>
                  <a:schemeClr val="bg1"/>
                </a:solidFill>
              </a:rPr>
              <a:t>Dumbarton: http://www.doaks.org/research/fellowships-and-grants</a:t>
            </a:r>
          </a:p>
        </p:txBody>
      </p:sp>
      <p:sp>
        <p:nvSpPr>
          <p:cNvPr id="5" name="Title 1"/>
          <p:cNvSpPr txBox="1">
            <a:spLocks/>
          </p:cNvSpPr>
          <p:nvPr/>
        </p:nvSpPr>
        <p:spPr>
          <a:xfrm>
            <a:off x="243609" y="2637905"/>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000" dirty="0"/>
              <a:t>Dumbarton Oaks Fellowship Program</a:t>
            </a:r>
          </a:p>
        </p:txBody>
      </p:sp>
      <p:sp>
        <p:nvSpPr>
          <p:cNvPr id="6" name="Content Placeholder 2"/>
          <p:cNvSpPr txBox="1">
            <a:spLocks/>
          </p:cNvSpPr>
          <p:nvPr/>
        </p:nvSpPr>
        <p:spPr>
          <a:xfrm>
            <a:off x="243609" y="3110345"/>
            <a:ext cx="8115300" cy="21336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400" b="0" dirty="0"/>
              <a:t>Dumbarton Oaks offers residential fellowships in three areas of study: Byzantine Studies (including related aspects of late Roman, early Christian, Western medieval, Slavic, and Near Eastern studies), Pre-Columbian Studies (of Mexico, Central America, and Andean South America), and Garden and Landscape Studies. Applicable programs: Junior Fellowships and Summer </a:t>
            </a:r>
            <a:r>
              <a:rPr lang="en-US" sz="1400" b="0" dirty="0" smtClean="0"/>
              <a:t>Fellowships</a:t>
            </a:r>
            <a:endParaRPr lang="en-US" sz="1400" b="0" dirty="0"/>
          </a:p>
          <a:p>
            <a:r>
              <a:rPr lang="en-US" sz="1400" b="0" dirty="0">
                <a:solidFill>
                  <a:schemeClr val="accent3"/>
                </a:solidFill>
              </a:rPr>
              <a:t>	</a:t>
            </a:r>
            <a:r>
              <a:rPr lang="en-US" sz="1400" b="0" u="sng" dirty="0">
                <a:solidFill>
                  <a:schemeClr val="accent3"/>
                </a:solidFill>
              </a:rPr>
              <a:t>Award</a:t>
            </a:r>
            <a:r>
              <a:rPr lang="en-US" sz="1400" b="0" dirty="0"/>
              <a:t>: varies</a:t>
            </a:r>
          </a:p>
        </p:txBody>
      </p:sp>
    </p:spTree>
    <p:extLst>
      <p:ext uri="{BB962C8B-B14F-4D97-AF65-F5344CB8AC3E}">
        <p14:creationId xmlns:p14="http://schemas.microsoft.com/office/powerpoint/2010/main" val="212337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609" y="6172200"/>
            <a:ext cx="5715000" cy="461665"/>
          </a:xfrm>
          <a:prstGeom prst="rect">
            <a:avLst/>
          </a:prstGeom>
          <a:noFill/>
        </p:spPr>
        <p:txBody>
          <a:bodyPr wrap="square" rtlCol="0">
            <a:spAutoFit/>
          </a:bodyPr>
          <a:lstStyle/>
          <a:p>
            <a:r>
              <a:rPr lang="en-US" sz="1200" dirty="0" smtClean="0">
                <a:solidFill>
                  <a:schemeClr val="bg1"/>
                </a:solidFill>
              </a:rPr>
              <a:t>Newberry</a:t>
            </a:r>
            <a:r>
              <a:rPr lang="en-US" sz="1200" dirty="0">
                <a:solidFill>
                  <a:schemeClr val="bg1"/>
                </a:solidFill>
              </a:rPr>
              <a:t>: http://</a:t>
            </a:r>
            <a:r>
              <a:rPr lang="en-US" sz="1200" dirty="0" smtClean="0">
                <a:solidFill>
                  <a:schemeClr val="bg1"/>
                </a:solidFill>
              </a:rPr>
              <a:t>www.newberry.org/short-term-fellowships</a:t>
            </a:r>
          </a:p>
          <a:p>
            <a:r>
              <a:rPr lang="en-US" sz="1200" dirty="0" smtClean="0">
                <a:solidFill>
                  <a:schemeClr val="bg1"/>
                </a:solidFill>
              </a:rPr>
              <a:t>BMI: http</a:t>
            </a:r>
            <a:r>
              <a:rPr lang="en-US" sz="1200" dirty="0">
                <a:solidFill>
                  <a:schemeClr val="bg1"/>
                </a:solidFill>
              </a:rPr>
              <a:t>://www.bmifoundation.org/</a:t>
            </a:r>
          </a:p>
        </p:txBody>
      </p:sp>
      <p:sp>
        <p:nvSpPr>
          <p:cNvPr id="5" name="Title 1"/>
          <p:cNvSpPr txBox="1">
            <a:spLocks/>
          </p:cNvSpPr>
          <p:nvPr/>
        </p:nvSpPr>
        <p:spPr>
          <a:xfrm>
            <a:off x="243609" y="256032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000" dirty="0" smtClean="0"/>
              <a:t>AAUW International fellowship</a:t>
            </a:r>
            <a:endParaRPr lang="en-US" sz="2000" dirty="0"/>
          </a:p>
        </p:txBody>
      </p:sp>
      <p:sp>
        <p:nvSpPr>
          <p:cNvPr id="6" name="Content Placeholder 2"/>
          <p:cNvSpPr txBox="1">
            <a:spLocks/>
          </p:cNvSpPr>
          <p:nvPr/>
        </p:nvSpPr>
        <p:spPr>
          <a:xfrm>
            <a:off x="243609" y="3032760"/>
            <a:ext cx="8115300" cy="21336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400" b="0" dirty="0"/>
              <a:t>International Fellowships are awarded for full-time study or research in the United States to women who are not U.S. citizens or permanent residents. Both graduate and postgraduate studies at accredited U.S. institutions are supported. Applicants must have earned the equivalent of a U.S. bachelor's degree </a:t>
            </a:r>
            <a:r>
              <a:rPr lang="en-US" sz="1400" b="0" dirty="0" smtClean="0"/>
              <a:t>and </a:t>
            </a:r>
            <a:r>
              <a:rPr lang="en-US" sz="1400" b="0" dirty="0"/>
              <a:t>must have applied to their proposed institutions of study by the time of the application. Up to five fellowships are renewable for a second year</a:t>
            </a:r>
            <a:r>
              <a:rPr lang="en-US" sz="1400" b="0" dirty="0" smtClean="0"/>
              <a:t>	</a:t>
            </a:r>
          </a:p>
          <a:p>
            <a:r>
              <a:rPr lang="en-US" sz="1400" b="0" dirty="0">
                <a:solidFill>
                  <a:schemeClr val="accent3"/>
                </a:solidFill>
              </a:rPr>
              <a:t>	</a:t>
            </a:r>
            <a:r>
              <a:rPr lang="en-US" sz="1400" b="0" u="sng" dirty="0" smtClean="0">
                <a:solidFill>
                  <a:schemeClr val="accent3"/>
                </a:solidFill>
              </a:rPr>
              <a:t>Award</a:t>
            </a:r>
            <a:r>
              <a:rPr lang="en-US" sz="1400" b="0" dirty="0" smtClean="0"/>
              <a:t>: $18,000-$20,000</a:t>
            </a:r>
            <a:endParaRPr lang="en-US" sz="1400" b="0" dirty="0"/>
          </a:p>
          <a:p>
            <a:endParaRPr lang="en-US" dirty="0"/>
          </a:p>
        </p:txBody>
      </p:sp>
      <p:sp>
        <p:nvSpPr>
          <p:cNvPr id="7" name="Title 1"/>
          <p:cNvSpPr txBox="1">
            <a:spLocks/>
          </p:cNvSpPr>
          <p:nvPr/>
        </p:nvSpPr>
        <p:spPr>
          <a:xfrm>
            <a:off x="228600" y="3048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000" dirty="0" smtClean="0"/>
              <a:t>Jack </a:t>
            </a:r>
            <a:r>
              <a:rPr lang="en-US" sz="2000" dirty="0" err="1" smtClean="0"/>
              <a:t>kent</a:t>
            </a:r>
            <a:r>
              <a:rPr lang="en-US" sz="2000" dirty="0" smtClean="0"/>
              <a:t> cook graduate arts award</a:t>
            </a:r>
            <a:endParaRPr lang="en-US" sz="2000" dirty="0"/>
          </a:p>
        </p:txBody>
      </p:sp>
      <p:sp>
        <p:nvSpPr>
          <p:cNvPr id="8" name="Content Placeholder 2"/>
          <p:cNvSpPr txBox="1">
            <a:spLocks/>
          </p:cNvSpPr>
          <p:nvPr/>
        </p:nvSpPr>
        <p:spPr>
          <a:xfrm>
            <a:off x="243609" y="762000"/>
            <a:ext cx="8115300" cy="1828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400" b="0" smtClean="0"/>
              <a:t>The Jack Kent Cooke Foundation's Graduate Arts Award enables students or recent alumni with exceptional artistic or creative promise and financial need to pursue up to three years of study at an accredited graduate institution in the US or abroad. Students in the following disciplines are eligible to apply: performing arts, visual arts, and creative writing. Students must be nominated by their undergraduate institutions. They cannot apply directly. Each accredited four-year college or university may nominate two candidates. </a:t>
            </a:r>
          </a:p>
          <a:p>
            <a:r>
              <a:rPr lang="en-US" sz="1400" b="0" smtClean="0">
                <a:solidFill>
                  <a:schemeClr val="accent3"/>
                </a:solidFill>
              </a:rPr>
              <a:t>	</a:t>
            </a:r>
            <a:r>
              <a:rPr lang="en-US" sz="1400" b="0" u="sng" smtClean="0">
                <a:solidFill>
                  <a:schemeClr val="accent3"/>
                </a:solidFill>
              </a:rPr>
              <a:t>Award</a:t>
            </a:r>
            <a:r>
              <a:rPr lang="en-US" sz="1400" b="0" smtClean="0"/>
              <a:t>: up to $50,000 annually</a:t>
            </a:r>
          </a:p>
          <a:p>
            <a:endParaRPr lang="en-US" dirty="0"/>
          </a:p>
        </p:txBody>
      </p:sp>
    </p:spTree>
    <p:extLst>
      <p:ext uri="{BB962C8B-B14F-4D97-AF65-F5344CB8AC3E}">
        <p14:creationId xmlns:p14="http://schemas.microsoft.com/office/powerpoint/2010/main" val="3377911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39022" y="1775303"/>
            <a:ext cx="6135383" cy="1207509"/>
          </a:xfrm>
        </p:spPr>
        <p:txBody>
          <a:bodyPr/>
          <a:lstStyle/>
          <a:p>
            <a:r>
              <a:rPr lang="en-US" dirty="0" smtClean="0"/>
              <a:t>Grant proposal writing tips</a:t>
            </a:r>
            <a:endParaRPr lang="en-US" dirty="0"/>
          </a:p>
        </p:txBody>
      </p:sp>
    </p:spTree>
    <p:extLst>
      <p:ext uri="{BB962C8B-B14F-4D97-AF65-F5344CB8AC3E}">
        <p14:creationId xmlns:p14="http://schemas.microsoft.com/office/powerpoint/2010/main" val="2169985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6191250" cy="4953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269557"/>
            <a:ext cx="2895600" cy="1107996"/>
          </a:xfrm>
          <a:prstGeom prst="rect">
            <a:avLst/>
          </a:prstGeom>
          <a:noFill/>
        </p:spPr>
        <p:txBody>
          <a:bodyPr wrap="square" rtlCol="0">
            <a:spAutoFit/>
          </a:bodyPr>
          <a:lstStyle/>
          <a:p>
            <a:pPr algn="ctr"/>
            <a:r>
              <a:rPr lang="en-US" sz="2600" dirty="0" smtClean="0">
                <a:latin typeface="+mj-lt"/>
              </a:rPr>
              <a:t>UF LIBRARIES:</a:t>
            </a:r>
          </a:p>
          <a:p>
            <a:pPr algn="ctr"/>
            <a:r>
              <a:rPr lang="en-US" sz="2000" dirty="0" smtClean="0">
                <a:latin typeface="+mj-lt"/>
              </a:rPr>
              <a:t>GRANTS MANAGEMENT PROGRAM</a:t>
            </a:r>
            <a:endParaRPr lang="en-US" sz="2000" dirty="0">
              <a:latin typeface="+mj-lt"/>
            </a:endParaRPr>
          </a:p>
        </p:txBody>
      </p:sp>
      <p:sp>
        <p:nvSpPr>
          <p:cNvPr id="2" name="TextBox 1"/>
          <p:cNvSpPr txBox="1"/>
          <p:nvPr/>
        </p:nvSpPr>
        <p:spPr>
          <a:xfrm>
            <a:off x="304800" y="6324600"/>
            <a:ext cx="6553200" cy="276999"/>
          </a:xfrm>
          <a:prstGeom prst="rect">
            <a:avLst/>
          </a:prstGeom>
          <a:noFill/>
        </p:spPr>
        <p:txBody>
          <a:bodyPr wrap="square" rtlCol="0">
            <a:spAutoFit/>
          </a:bodyPr>
          <a:lstStyle/>
          <a:p>
            <a:r>
              <a:rPr lang="en-US" sz="1200" dirty="0" smtClean="0">
                <a:solidFill>
                  <a:schemeClr val="bg1"/>
                </a:solidFill>
              </a:rPr>
              <a:t>http://guides.uflib.ufl.edu/content.php?pid=215478&amp;sid=1792813</a:t>
            </a:r>
            <a:endParaRPr lang="en-US" sz="1200" dirty="0">
              <a:solidFill>
                <a:schemeClr val="bg1"/>
              </a:solidFill>
            </a:endParaRPr>
          </a:p>
        </p:txBody>
      </p:sp>
      <p:sp>
        <p:nvSpPr>
          <p:cNvPr id="5" name="Line Callout 1 4"/>
          <p:cNvSpPr/>
          <p:nvPr/>
        </p:nvSpPr>
        <p:spPr>
          <a:xfrm>
            <a:off x="5997863" y="2781300"/>
            <a:ext cx="3008745" cy="914400"/>
          </a:xfrm>
          <a:prstGeom prst="borderCallout1">
            <a:avLst>
              <a:gd name="adj1" fmla="val 51651"/>
              <a:gd name="adj2" fmla="val -583"/>
              <a:gd name="adj3" fmla="val -95148"/>
              <a:gd name="adj4" fmla="val -101878"/>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t>Find Funding for Students, Faculty and Post-docs</a:t>
            </a:r>
            <a:r>
              <a:rPr lang="en-US" sz="1400" dirty="0" smtClean="0"/>
              <a:t>:</a:t>
            </a:r>
          </a:p>
          <a:p>
            <a:pPr algn="ctr"/>
            <a:r>
              <a:rPr lang="en-US" sz="1400" dirty="0" smtClean="0"/>
              <a:t>List of Fellowship Deadlines and Funding Opportunities</a:t>
            </a:r>
            <a:endParaRPr lang="en-US" sz="1400" dirty="0"/>
          </a:p>
        </p:txBody>
      </p:sp>
      <p:sp>
        <p:nvSpPr>
          <p:cNvPr id="7" name="Line Callout 1 6"/>
          <p:cNvSpPr/>
          <p:nvPr/>
        </p:nvSpPr>
        <p:spPr>
          <a:xfrm>
            <a:off x="5997863" y="1752600"/>
            <a:ext cx="3008745" cy="685800"/>
          </a:xfrm>
          <a:prstGeom prst="borderCallout1">
            <a:avLst>
              <a:gd name="adj1" fmla="val 51651"/>
              <a:gd name="adj2" fmla="val -583"/>
              <a:gd name="adj3" fmla="val 47276"/>
              <a:gd name="adj4" fmla="val -49077"/>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t>How to Write Grants</a:t>
            </a:r>
            <a:r>
              <a:rPr lang="en-US" sz="1400" dirty="0" smtClean="0"/>
              <a:t>:</a:t>
            </a:r>
          </a:p>
          <a:p>
            <a:pPr algn="ctr"/>
            <a:r>
              <a:rPr lang="en-US" sz="1400" dirty="0" smtClean="0"/>
              <a:t>Past Grants and Fellowships Workshops</a:t>
            </a:r>
            <a:endParaRPr lang="en-US" sz="1400" dirty="0"/>
          </a:p>
        </p:txBody>
      </p:sp>
      <p:sp>
        <p:nvSpPr>
          <p:cNvPr id="8" name="Line Callout 1 7"/>
          <p:cNvSpPr/>
          <p:nvPr/>
        </p:nvSpPr>
        <p:spPr>
          <a:xfrm>
            <a:off x="5997862" y="4038600"/>
            <a:ext cx="3008745" cy="685800"/>
          </a:xfrm>
          <a:prstGeom prst="borderCallout1">
            <a:avLst>
              <a:gd name="adj1" fmla="val 51651"/>
              <a:gd name="adj2" fmla="val -583"/>
              <a:gd name="adj3" fmla="val -297890"/>
              <a:gd name="adj4" fmla="val -129507"/>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t>Past UF Grant Proposals</a:t>
            </a:r>
            <a:r>
              <a:rPr lang="en-US" sz="1400" dirty="0" smtClean="0"/>
              <a:t>:</a:t>
            </a:r>
          </a:p>
          <a:p>
            <a:pPr algn="ctr"/>
            <a:r>
              <a:rPr lang="en-US" sz="1400" dirty="0" smtClean="0"/>
              <a:t>Proposals in the UF Institution Repository</a:t>
            </a:r>
            <a:endParaRPr lang="en-US" sz="1400" dirty="0"/>
          </a:p>
        </p:txBody>
      </p:sp>
    </p:spTree>
    <p:extLst>
      <p:ext uri="{BB962C8B-B14F-4D97-AF65-F5344CB8AC3E}">
        <p14:creationId xmlns:p14="http://schemas.microsoft.com/office/powerpoint/2010/main" val="2738292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039100" cy="548640"/>
          </a:xfrm>
        </p:spPr>
        <p:txBody>
          <a:bodyPr/>
          <a:lstStyle/>
          <a:p>
            <a:r>
              <a:rPr lang="en-US" sz="2600" dirty="0" smtClean="0"/>
              <a:t>preparation</a:t>
            </a:r>
            <a:endParaRPr lang="en-US" sz="2600" dirty="0"/>
          </a:p>
        </p:txBody>
      </p:sp>
      <p:sp>
        <p:nvSpPr>
          <p:cNvPr id="3" name="Content Placeholder 2"/>
          <p:cNvSpPr>
            <a:spLocks noGrp="1"/>
          </p:cNvSpPr>
          <p:nvPr>
            <p:ph idx="1"/>
          </p:nvPr>
        </p:nvSpPr>
        <p:spPr>
          <a:xfrm>
            <a:off x="304800" y="914400"/>
            <a:ext cx="8039100" cy="5791200"/>
          </a:xfrm>
        </p:spPr>
        <p:txBody>
          <a:bodyPr>
            <a:normAutofit lnSpcReduction="10000"/>
          </a:bodyPr>
          <a:lstStyle/>
          <a:p>
            <a:pPr marL="0" indent="0"/>
            <a:r>
              <a:rPr lang="en-US" sz="1800" dirty="0" smtClean="0">
                <a:solidFill>
                  <a:schemeClr val="accent2"/>
                </a:solidFill>
              </a:rPr>
              <a:t>Define your project</a:t>
            </a:r>
          </a:p>
          <a:p>
            <a:pPr marL="514350" lvl="2" indent="-274320">
              <a:spcBef>
                <a:spcPts val="100"/>
              </a:spcBef>
              <a:buClr>
                <a:schemeClr val="accent3"/>
              </a:buClr>
            </a:pPr>
            <a:r>
              <a:rPr lang="en-US" dirty="0" smtClean="0"/>
              <a:t>C</a:t>
            </a:r>
            <a:r>
              <a:rPr lang="en-US" b="0" dirty="0" smtClean="0"/>
              <a:t>larify the purpose of your project		</a:t>
            </a:r>
          </a:p>
          <a:p>
            <a:pPr marL="514350" lvl="2" indent="-274320">
              <a:spcBef>
                <a:spcPts val="100"/>
              </a:spcBef>
              <a:buClr>
                <a:schemeClr val="accent3"/>
              </a:buClr>
            </a:pPr>
            <a:r>
              <a:rPr lang="en-US" dirty="0"/>
              <a:t>D</a:t>
            </a:r>
            <a:r>
              <a:rPr lang="en-US" b="0" dirty="0" smtClean="0"/>
              <a:t>efine the scope of your work</a:t>
            </a:r>
          </a:p>
          <a:p>
            <a:pPr marL="514350" lvl="2" indent="-274320">
              <a:spcBef>
                <a:spcPts val="100"/>
              </a:spcBef>
              <a:buClr>
                <a:schemeClr val="accent3"/>
              </a:buClr>
            </a:pPr>
            <a:r>
              <a:rPr lang="en-US" dirty="0" smtClean="0"/>
              <a:t>D</a:t>
            </a:r>
            <a:r>
              <a:rPr lang="en-US" b="0" dirty="0" smtClean="0"/>
              <a:t>etermine broad goals/specific objectives</a:t>
            </a:r>
          </a:p>
          <a:p>
            <a:pPr marL="0" indent="0"/>
            <a:r>
              <a:rPr lang="en-US" sz="1800" dirty="0" smtClean="0">
                <a:solidFill>
                  <a:schemeClr val="accent2"/>
                </a:solidFill>
              </a:rPr>
              <a:t>Identify the right funding sources</a:t>
            </a:r>
          </a:p>
          <a:p>
            <a:pPr marL="0" indent="0"/>
            <a:r>
              <a:rPr lang="en-US" sz="1800" dirty="0" smtClean="0">
                <a:solidFill>
                  <a:schemeClr val="accent2"/>
                </a:solidFill>
              </a:rPr>
              <a:t>Contact the funders</a:t>
            </a:r>
            <a:endParaRPr lang="en-US" sz="1800" dirty="0">
              <a:solidFill>
                <a:schemeClr val="accent2"/>
              </a:solidFill>
            </a:endParaRPr>
          </a:p>
          <a:p>
            <a:pPr marL="514350" lvl="2" indent="-285750">
              <a:spcBef>
                <a:spcPts val="100"/>
              </a:spcBef>
              <a:buClr>
                <a:schemeClr val="accent3"/>
              </a:buClr>
            </a:pPr>
            <a:r>
              <a:rPr lang="en-US" dirty="0" smtClean="0"/>
              <a:t>Identify a project officer who will address your questions</a:t>
            </a:r>
          </a:p>
          <a:p>
            <a:pPr marL="514350" lvl="2" indent="-285750">
              <a:spcBef>
                <a:spcPts val="100"/>
              </a:spcBef>
              <a:buClr>
                <a:schemeClr val="accent3"/>
              </a:buClr>
            </a:pPr>
            <a:r>
              <a:rPr lang="en-US" dirty="0"/>
              <a:t>R</a:t>
            </a:r>
            <a:r>
              <a:rPr lang="en-US" dirty="0" smtClean="0"/>
              <a:t>equest proposal guidelines</a:t>
            </a:r>
          </a:p>
          <a:p>
            <a:pPr marL="514350" lvl="2" indent="-285750">
              <a:spcBef>
                <a:spcPts val="100"/>
              </a:spcBef>
              <a:buClr>
                <a:schemeClr val="accent3"/>
              </a:buClr>
            </a:pPr>
            <a:r>
              <a:rPr lang="en-US" dirty="0"/>
              <a:t>I</a:t>
            </a:r>
            <a:r>
              <a:rPr lang="en-US" dirty="0" smtClean="0"/>
              <a:t>nquire about how proposals are reviewed and how decisions are made</a:t>
            </a:r>
          </a:p>
          <a:p>
            <a:pPr marL="514350" lvl="2" indent="-285750">
              <a:spcBef>
                <a:spcPts val="100"/>
              </a:spcBef>
              <a:buClr>
                <a:schemeClr val="accent3"/>
              </a:buClr>
            </a:pPr>
            <a:r>
              <a:rPr lang="en-US" dirty="0"/>
              <a:t>I</a:t>
            </a:r>
            <a:r>
              <a:rPr lang="en-US" dirty="0" smtClean="0"/>
              <a:t>nquire about maximum funding support and budgetary requirements/preferences</a:t>
            </a:r>
          </a:p>
          <a:p>
            <a:pPr marL="0" lvl="1" indent="0">
              <a:spcBef>
                <a:spcPts val="800"/>
              </a:spcBef>
              <a:buNone/>
            </a:pPr>
            <a:r>
              <a:rPr lang="en-US" sz="1800" b="1" dirty="0" smtClean="0">
                <a:solidFill>
                  <a:schemeClr val="accent2"/>
                </a:solidFill>
              </a:rPr>
              <a:t>Read the guidelines carefully, and read them again</a:t>
            </a:r>
          </a:p>
          <a:p>
            <a:pPr marL="0" lvl="1" indent="0">
              <a:spcBef>
                <a:spcPts val="800"/>
              </a:spcBef>
              <a:buNone/>
            </a:pPr>
            <a:r>
              <a:rPr lang="en-US" sz="1800" b="1" dirty="0" smtClean="0">
                <a:solidFill>
                  <a:schemeClr val="accent2"/>
                </a:solidFill>
              </a:rPr>
              <a:t>Know the submission deadline</a:t>
            </a:r>
          </a:p>
          <a:p>
            <a:pPr marL="0" lvl="1" indent="0">
              <a:spcBef>
                <a:spcPts val="800"/>
              </a:spcBef>
              <a:buNone/>
            </a:pPr>
            <a:endParaRPr lang="en-US" sz="1800" b="1" dirty="0" smtClean="0">
              <a:solidFill>
                <a:schemeClr val="accent2"/>
              </a:solidFill>
            </a:endParaRPr>
          </a:p>
          <a:p>
            <a:pPr marL="0" lvl="1" indent="0">
              <a:spcBef>
                <a:spcPts val="800"/>
              </a:spcBef>
              <a:buNone/>
            </a:pPr>
            <a:endParaRPr lang="en-US" sz="1800" b="1" dirty="0" smtClean="0">
              <a:solidFill>
                <a:schemeClr val="accent2"/>
              </a:solidFill>
            </a:endParaRPr>
          </a:p>
          <a:p>
            <a:pPr marL="0" lvl="1" indent="0">
              <a:spcBef>
                <a:spcPts val="800"/>
              </a:spcBef>
              <a:buNone/>
            </a:pPr>
            <a:endParaRPr lang="en-US" sz="1800" b="1" dirty="0">
              <a:solidFill>
                <a:schemeClr val="accent2"/>
              </a:solidFill>
            </a:endParaRPr>
          </a:p>
          <a:p>
            <a:pPr marL="0" lvl="1" indent="0">
              <a:spcBef>
                <a:spcPts val="800"/>
              </a:spcBef>
              <a:buNone/>
            </a:pPr>
            <a:endParaRPr lang="en-US" sz="1800" b="1" dirty="0" smtClean="0">
              <a:solidFill>
                <a:schemeClr val="accent2"/>
              </a:solidFill>
            </a:endParaRPr>
          </a:p>
          <a:p>
            <a:pPr marL="0" lvl="1" indent="0">
              <a:spcBef>
                <a:spcPts val="800"/>
              </a:spcBef>
              <a:buNone/>
            </a:pPr>
            <a:endParaRPr lang="en-US" sz="1800" b="1" dirty="0">
              <a:solidFill>
                <a:schemeClr val="accent2"/>
              </a:solidFill>
            </a:endParaRPr>
          </a:p>
          <a:p>
            <a:pPr marL="0" lvl="1" indent="0">
              <a:spcBef>
                <a:spcPts val="800"/>
              </a:spcBef>
              <a:buNone/>
            </a:pPr>
            <a:endParaRPr lang="en-US" sz="1800" b="1" dirty="0">
              <a:solidFill>
                <a:schemeClr val="accent2"/>
              </a:solidFill>
            </a:endParaRPr>
          </a:p>
          <a:p>
            <a:pPr marL="0" lvl="1" indent="0">
              <a:spcBef>
                <a:spcPts val="800"/>
              </a:spcBef>
              <a:buNone/>
            </a:pPr>
            <a:r>
              <a:rPr lang="en-US" sz="1200" dirty="0">
                <a:solidFill>
                  <a:schemeClr val="bg1"/>
                </a:solidFill>
              </a:rPr>
              <a:t>(From CPB: http://</a:t>
            </a:r>
            <a:r>
              <a:rPr lang="en-US" sz="1200" dirty="0" smtClean="0">
                <a:solidFill>
                  <a:schemeClr val="bg1"/>
                </a:solidFill>
              </a:rPr>
              <a:t>www.cpb.org/grants/grantwriting.html)</a:t>
            </a:r>
          </a:p>
          <a:p>
            <a:pPr marL="0" lvl="1" indent="0">
              <a:spcBef>
                <a:spcPts val="800"/>
              </a:spcBef>
              <a:buNone/>
            </a:pPr>
            <a:endParaRPr lang="en-US" sz="1800" b="1" dirty="0" smtClean="0">
              <a:solidFill>
                <a:schemeClr val="accent2"/>
              </a:solidFill>
            </a:endParaRPr>
          </a:p>
          <a:p>
            <a:pPr marL="457200" lvl="3" indent="0">
              <a:buNone/>
            </a:pPr>
            <a:endParaRPr lang="en-US" sz="1800" dirty="0" smtClean="0"/>
          </a:p>
        </p:txBody>
      </p:sp>
      <p:sp>
        <p:nvSpPr>
          <p:cNvPr id="4" name="TextBox 3"/>
          <p:cNvSpPr txBox="1"/>
          <p:nvPr/>
        </p:nvSpPr>
        <p:spPr>
          <a:xfrm>
            <a:off x="4953000" y="1219200"/>
            <a:ext cx="3429000" cy="856645"/>
          </a:xfrm>
          <a:prstGeom prst="rect">
            <a:avLst/>
          </a:prstGeom>
          <a:noFill/>
        </p:spPr>
        <p:txBody>
          <a:bodyPr wrap="square" rtlCol="0">
            <a:spAutoFit/>
          </a:bodyPr>
          <a:lstStyle/>
          <a:p>
            <a:pPr marL="514350" lvl="2" indent="-285750">
              <a:spcBef>
                <a:spcPts val="100"/>
              </a:spcBef>
              <a:buClr>
                <a:schemeClr val="accent3"/>
              </a:buClr>
              <a:buFont typeface="Wingdings" pitchFamily="2" charset="2"/>
              <a:buChar char="§"/>
            </a:pPr>
            <a:r>
              <a:rPr lang="en-US" sz="1600" dirty="0"/>
              <a:t>Decide who will </a:t>
            </a:r>
            <a:r>
              <a:rPr lang="en-US" sz="1600" dirty="0" smtClean="0"/>
              <a:t>benefit</a:t>
            </a:r>
          </a:p>
          <a:p>
            <a:pPr marL="514350" lvl="2" indent="-285750">
              <a:spcBef>
                <a:spcPts val="100"/>
              </a:spcBef>
              <a:buClr>
                <a:schemeClr val="accent3"/>
              </a:buClr>
              <a:buFont typeface="Wingdings" pitchFamily="2" charset="2"/>
              <a:buChar char="§"/>
            </a:pPr>
            <a:r>
              <a:rPr lang="en-US" sz="1600" dirty="0" smtClean="0"/>
              <a:t>Draft </a:t>
            </a:r>
            <a:r>
              <a:rPr lang="en-US" sz="1600" dirty="0"/>
              <a:t>expected </a:t>
            </a:r>
            <a:r>
              <a:rPr lang="en-US" sz="1600" dirty="0" smtClean="0"/>
              <a:t>outcomes</a:t>
            </a:r>
          </a:p>
          <a:p>
            <a:pPr marL="514350" lvl="2" indent="-285750">
              <a:spcBef>
                <a:spcPts val="100"/>
              </a:spcBef>
              <a:buClr>
                <a:schemeClr val="accent3"/>
              </a:buClr>
              <a:buFont typeface="Wingdings" pitchFamily="2" charset="2"/>
              <a:buChar char="§"/>
            </a:pPr>
            <a:r>
              <a:rPr lang="en-US" sz="1600" dirty="0" smtClean="0"/>
              <a:t>Draft </a:t>
            </a:r>
            <a:r>
              <a:rPr lang="en-US" sz="1600" dirty="0"/>
              <a:t>a timeline </a:t>
            </a:r>
          </a:p>
        </p:txBody>
      </p:sp>
    </p:spTree>
    <p:extLst>
      <p:ext uri="{BB962C8B-B14F-4D97-AF65-F5344CB8AC3E}">
        <p14:creationId xmlns:p14="http://schemas.microsoft.com/office/powerpoint/2010/main" val="2569454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039100" cy="548640"/>
          </a:xfrm>
        </p:spPr>
        <p:txBody>
          <a:bodyPr/>
          <a:lstStyle/>
          <a:p>
            <a:r>
              <a:rPr lang="en-US" sz="2600" dirty="0" smtClean="0"/>
              <a:t>Writing the proposal</a:t>
            </a:r>
            <a:endParaRPr lang="en-US" sz="2600" dirty="0"/>
          </a:p>
        </p:txBody>
      </p:sp>
      <p:sp>
        <p:nvSpPr>
          <p:cNvPr id="3" name="Content Placeholder 2"/>
          <p:cNvSpPr>
            <a:spLocks noGrp="1"/>
          </p:cNvSpPr>
          <p:nvPr>
            <p:ph idx="1"/>
          </p:nvPr>
        </p:nvSpPr>
        <p:spPr>
          <a:xfrm>
            <a:off x="304800" y="914400"/>
            <a:ext cx="8039100" cy="5486400"/>
          </a:xfrm>
        </p:spPr>
        <p:txBody>
          <a:bodyPr>
            <a:normAutofit/>
          </a:bodyPr>
          <a:lstStyle/>
          <a:p>
            <a:pPr marL="0" indent="0"/>
            <a:r>
              <a:rPr lang="en-US" sz="1800" dirty="0" smtClean="0">
                <a:solidFill>
                  <a:schemeClr val="accent2"/>
                </a:solidFill>
              </a:rPr>
              <a:t>Narratives</a:t>
            </a:r>
          </a:p>
          <a:p>
            <a:pPr marL="514350" lvl="2" indent="-274320">
              <a:spcBef>
                <a:spcPts val="100"/>
              </a:spcBef>
              <a:buClr>
                <a:schemeClr val="accent3"/>
              </a:buClr>
            </a:pPr>
            <a:r>
              <a:rPr lang="en-US" dirty="0" smtClean="0"/>
              <a:t>Statement of need- purpose, goals, m</a:t>
            </a:r>
            <a:r>
              <a:rPr lang="en-US" b="0" dirty="0" smtClean="0"/>
              <a:t>easureable objectives, compelling reason</a:t>
            </a:r>
          </a:p>
          <a:p>
            <a:pPr marL="697230" lvl="4" indent="0">
              <a:spcBef>
                <a:spcPts val="100"/>
              </a:spcBef>
              <a:buClr>
                <a:schemeClr val="accent3"/>
              </a:buClr>
              <a:buNone/>
            </a:pPr>
            <a:r>
              <a:rPr lang="en-US" dirty="0"/>
              <a:t>t</a:t>
            </a:r>
            <a:r>
              <a:rPr lang="en-US" dirty="0" smtClean="0"/>
              <a:t>o support proposal</a:t>
            </a:r>
            <a:r>
              <a:rPr lang="en-US" b="0" dirty="0" smtClean="0"/>
              <a:t>		</a:t>
            </a:r>
          </a:p>
          <a:p>
            <a:pPr marL="514350" lvl="2" indent="-274320">
              <a:spcBef>
                <a:spcPts val="100"/>
              </a:spcBef>
              <a:buClr>
                <a:schemeClr val="accent3"/>
              </a:buClr>
            </a:pPr>
            <a:r>
              <a:rPr lang="en-US" dirty="0" smtClean="0"/>
              <a:t>Approach- method and process of a</a:t>
            </a:r>
            <a:r>
              <a:rPr lang="en-US" b="0" dirty="0" smtClean="0"/>
              <a:t>ccomplishing goals/objectives, description</a:t>
            </a:r>
          </a:p>
          <a:p>
            <a:pPr marL="697230" lvl="4" indent="0">
              <a:spcBef>
                <a:spcPts val="100"/>
              </a:spcBef>
              <a:buClr>
                <a:schemeClr val="accent3"/>
              </a:buClr>
              <a:buNone/>
            </a:pPr>
            <a:r>
              <a:rPr lang="en-US" dirty="0"/>
              <a:t>o</a:t>
            </a:r>
            <a:r>
              <a:rPr lang="en-US" dirty="0" smtClean="0"/>
              <a:t>f intended scope of work and expected</a:t>
            </a:r>
          </a:p>
          <a:p>
            <a:pPr marL="697230" lvl="4" indent="0">
              <a:spcBef>
                <a:spcPts val="100"/>
              </a:spcBef>
              <a:buClr>
                <a:schemeClr val="accent3"/>
              </a:buClr>
              <a:buNone/>
            </a:pPr>
            <a:r>
              <a:rPr lang="en-US" dirty="0"/>
              <a:t>o</a:t>
            </a:r>
            <a:r>
              <a:rPr lang="en-US" dirty="0" smtClean="0"/>
              <a:t>utcomes, outline of activities</a:t>
            </a:r>
          </a:p>
          <a:p>
            <a:pPr marL="525780" lvl="2" indent="-285750">
              <a:spcBef>
                <a:spcPts val="100"/>
              </a:spcBef>
              <a:buClr>
                <a:schemeClr val="accent3"/>
              </a:buClr>
            </a:pPr>
            <a:r>
              <a:rPr lang="en-US" dirty="0" smtClean="0"/>
              <a:t>Method of evaluation</a:t>
            </a:r>
          </a:p>
          <a:p>
            <a:pPr marL="525780" lvl="2" indent="-285750">
              <a:spcBef>
                <a:spcPts val="100"/>
              </a:spcBef>
              <a:buClr>
                <a:schemeClr val="accent3"/>
              </a:buClr>
            </a:pPr>
            <a:r>
              <a:rPr lang="en-US" dirty="0" smtClean="0"/>
              <a:t>Project timeline</a:t>
            </a:r>
          </a:p>
          <a:p>
            <a:pPr marL="525780" lvl="2" indent="-285750">
              <a:spcBef>
                <a:spcPts val="100"/>
              </a:spcBef>
              <a:buClr>
                <a:schemeClr val="accent3"/>
              </a:buClr>
            </a:pPr>
            <a:r>
              <a:rPr lang="en-US" dirty="0" smtClean="0"/>
              <a:t>Credentials </a:t>
            </a:r>
            <a:endParaRPr lang="en-US" b="0" dirty="0" smtClean="0"/>
          </a:p>
          <a:p>
            <a:pPr marL="0" indent="0"/>
            <a:r>
              <a:rPr lang="en-US" sz="1800" dirty="0" smtClean="0">
                <a:solidFill>
                  <a:schemeClr val="accent2"/>
                </a:solidFill>
              </a:rPr>
              <a:t>Budget</a:t>
            </a:r>
          </a:p>
          <a:p>
            <a:pPr marL="0" indent="0"/>
            <a:r>
              <a:rPr lang="en-US" sz="1800" dirty="0" smtClean="0">
                <a:solidFill>
                  <a:schemeClr val="accent2"/>
                </a:solidFill>
              </a:rPr>
              <a:t>Supporting Materials</a:t>
            </a:r>
          </a:p>
          <a:p>
            <a:pPr marL="0" indent="0"/>
            <a:r>
              <a:rPr lang="en-US" sz="1800" dirty="0" smtClean="0">
                <a:solidFill>
                  <a:schemeClr val="accent2"/>
                </a:solidFill>
              </a:rPr>
              <a:t>Authorized Signatures</a:t>
            </a:r>
          </a:p>
          <a:p>
            <a:pPr marL="0" indent="0"/>
            <a:r>
              <a:rPr lang="en-US" sz="1800" dirty="0" smtClean="0">
                <a:solidFill>
                  <a:schemeClr val="accent2"/>
                </a:solidFill>
              </a:rPr>
              <a:t>Specifications</a:t>
            </a:r>
          </a:p>
        </p:txBody>
      </p:sp>
    </p:spTree>
    <p:extLst>
      <p:ext uri="{BB962C8B-B14F-4D97-AF65-F5344CB8AC3E}">
        <p14:creationId xmlns:p14="http://schemas.microsoft.com/office/powerpoint/2010/main" val="3959410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039100" cy="548640"/>
          </a:xfrm>
        </p:spPr>
        <p:txBody>
          <a:bodyPr/>
          <a:lstStyle/>
          <a:p>
            <a:r>
              <a:rPr lang="en-US" sz="2600" dirty="0" smtClean="0"/>
              <a:t>Tips on Writing the proposal</a:t>
            </a:r>
            <a:endParaRPr lang="en-US" sz="2600" dirty="0"/>
          </a:p>
        </p:txBody>
      </p:sp>
      <p:sp>
        <p:nvSpPr>
          <p:cNvPr id="3" name="Content Placeholder 2"/>
          <p:cNvSpPr>
            <a:spLocks noGrp="1"/>
          </p:cNvSpPr>
          <p:nvPr>
            <p:ph idx="1"/>
          </p:nvPr>
        </p:nvSpPr>
        <p:spPr>
          <a:xfrm>
            <a:off x="304800" y="914400"/>
            <a:ext cx="8039100" cy="5486400"/>
          </a:xfrm>
        </p:spPr>
        <p:txBody>
          <a:bodyPr>
            <a:normAutofit/>
          </a:bodyPr>
          <a:lstStyle/>
          <a:p>
            <a:pPr marL="0" indent="0"/>
            <a:r>
              <a:rPr lang="en-US" sz="1800" dirty="0" smtClean="0">
                <a:solidFill>
                  <a:schemeClr val="accent2"/>
                </a:solidFill>
              </a:rPr>
              <a:t>Tips on writing the narrative</a:t>
            </a:r>
          </a:p>
          <a:p>
            <a:pPr marL="514350" lvl="2" indent="-285750">
              <a:spcBef>
                <a:spcPts val="100"/>
              </a:spcBef>
              <a:buClr>
                <a:schemeClr val="accent3"/>
              </a:buClr>
            </a:pPr>
            <a:r>
              <a:rPr lang="en-US" dirty="0" smtClean="0"/>
              <a:t>Think about the following questions:</a:t>
            </a:r>
          </a:p>
          <a:p>
            <a:pPr marL="971550" lvl="4" indent="-285750">
              <a:spcBef>
                <a:spcPts val="100"/>
              </a:spcBef>
              <a:buClr>
                <a:schemeClr val="accent3"/>
              </a:buClr>
            </a:pPr>
            <a:r>
              <a:rPr lang="en-US" dirty="0" smtClean="0"/>
              <a:t>What do we want?</a:t>
            </a:r>
          </a:p>
          <a:p>
            <a:pPr marL="971550" lvl="4" indent="-285750">
              <a:spcBef>
                <a:spcPts val="100"/>
              </a:spcBef>
              <a:buClr>
                <a:schemeClr val="accent3"/>
              </a:buClr>
            </a:pPr>
            <a:r>
              <a:rPr lang="en-US" dirty="0" smtClean="0"/>
              <a:t>What concern will be addressed and why is it important?</a:t>
            </a:r>
          </a:p>
          <a:p>
            <a:pPr marL="971550" lvl="4" indent="-285750">
              <a:spcBef>
                <a:spcPts val="100"/>
              </a:spcBef>
              <a:buClr>
                <a:schemeClr val="accent3"/>
              </a:buClr>
            </a:pPr>
            <a:r>
              <a:rPr lang="en-US" dirty="0" smtClean="0"/>
              <a:t>Who will benefit and how?</a:t>
            </a:r>
          </a:p>
          <a:p>
            <a:pPr marL="971550" lvl="4" indent="-285750">
              <a:spcBef>
                <a:spcPts val="100"/>
              </a:spcBef>
              <a:buClr>
                <a:schemeClr val="accent3"/>
              </a:buClr>
            </a:pPr>
            <a:r>
              <a:rPr lang="en-US" dirty="0" smtClean="0"/>
              <a:t>What specific objectives can be accomplished and how?</a:t>
            </a:r>
          </a:p>
          <a:p>
            <a:pPr marL="971550" lvl="4" indent="-285750">
              <a:spcBef>
                <a:spcPts val="100"/>
              </a:spcBef>
              <a:buClr>
                <a:schemeClr val="accent3"/>
              </a:buClr>
            </a:pPr>
            <a:r>
              <a:rPr lang="en-US" dirty="0" smtClean="0"/>
              <a:t>How will the results be measured?</a:t>
            </a:r>
          </a:p>
          <a:p>
            <a:pPr marL="971550" lvl="4" indent="-285750">
              <a:spcBef>
                <a:spcPts val="100"/>
              </a:spcBef>
              <a:buClr>
                <a:schemeClr val="accent3"/>
              </a:buClr>
            </a:pPr>
            <a:r>
              <a:rPr lang="en-US" dirty="0" smtClean="0"/>
              <a:t>How does the funding request relate to the funder’s purposes/objectives?</a:t>
            </a:r>
          </a:p>
          <a:p>
            <a:pPr marL="971550" lvl="4" indent="-285750">
              <a:spcBef>
                <a:spcPts val="100"/>
              </a:spcBef>
              <a:buClr>
                <a:schemeClr val="accent3"/>
              </a:buClr>
            </a:pPr>
            <a:r>
              <a:rPr lang="en-US" dirty="0" smtClean="0"/>
              <a:t>Who are we and how do we qualify to meet this need?</a:t>
            </a:r>
          </a:p>
          <a:p>
            <a:pPr marL="514350" lvl="2" indent="-285750">
              <a:spcBef>
                <a:spcPts val="100"/>
              </a:spcBef>
              <a:buClr>
                <a:schemeClr val="accent3"/>
              </a:buClr>
            </a:pPr>
            <a:r>
              <a:rPr lang="en-US" dirty="0" smtClean="0"/>
              <a:t>The HOOK</a:t>
            </a:r>
          </a:p>
        </p:txBody>
      </p:sp>
    </p:spTree>
    <p:extLst>
      <p:ext uri="{BB962C8B-B14F-4D97-AF65-F5344CB8AC3E}">
        <p14:creationId xmlns:p14="http://schemas.microsoft.com/office/powerpoint/2010/main" val="2275345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39100" cy="548640"/>
          </a:xfrm>
        </p:spPr>
        <p:txBody>
          <a:bodyPr/>
          <a:lstStyle/>
          <a:p>
            <a:r>
              <a:rPr lang="en-US" sz="2600" dirty="0" smtClean="0"/>
              <a:t>Before writing the proposal</a:t>
            </a:r>
            <a:endParaRPr lang="en-US" sz="2600" dirty="0"/>
          </a:p>
        </p:txBody>
      </p:sp>
      <p:sp>
        <p:nvSpPr>
          <p:cNvPr id="3" name="Content Placeholder 2"/>
          <p:cNvSpPr>
            <a:spLocks noGrp="1"/>
          </p:cNvSpPr>
          <p:nvPr>
            <p:ph idx="1"/>
          </p:nvPr>
        </p:nvSpPr>
        <p:spPr>
          <a:xfrm>
            <a:off x="304800" y="914400"/>
            <a:ext cx="8039100" cy="4114800"/>
          </a:xfrm>
        </p:spPr>
        <p:txBody>
          <a:bodyPr>
            <a:normAutofit fontScale="85000" lnSpcReduction="20000"/>
          </a:bodyPr>
          <a:lstStyle/>
          <a:p>
            <a:pPr>
              <a:buAutoNum type="arabicPeriod"/>
            </a:pPr>
            <a:r>
              <a:rPr lang="en-US" sz="1800" b="0" dirty="0" smtClean="0"/>
              <a:t>Quickly </a:t>
            </a:r>
            <a:r>
              <a:rPr lang="en-US" sz="1800" b="0" dirty="0"/>
              <a:t>determine feasibility of the idea for a specific funding opportunity. As described by Bess de Farber (UF Libraries Grants Manager), this is achieved by creating a rough timeline of all activities necessary to execute the project and then developing a budget to resource the activities, based on the sponsor's allowable and dis-allowable funding guidelines. If there is synergy, then proceed.</a:t>
            </a:r>
          </a:p>
          <a:p>
            <a:pPr>
              <a:buAutoNum type="arabicPeriod"/>
            </a:pPr>
            <a:r>
              <a:rPr lang="en-US" sz="1800" b="0" dirty="0" smtClean="0"/>
              <a:t>Learn </a:t>
            </a:r>
            <a:r>
              <a:rPr lang="en-US" sz="1800" b="0" dirty="0"/>
              <a:t>as much as you can about the agency/program to which you are applying. This may involve navigating the funding body’s website to locate mission statements, press releases, annual reports, and related materials. *Look, in particular, at what kinds of projects have been previously </a:t>
            </a:r>
            <a:r>
              <a:rPr lang="en-US" sz="1800" b="0" dirty="0" smtClean="0"/>
              <a:t>funded.</a:t>
            </a:r>
          </a:p>
          <a:p>
            <a:pPr>
              <a:buAutoNum type="arabicPeriod"/>
            </a:pPr>
            <a:r>
              <a:rPr lang="en-US" sz="1800" b="0" dirty="0" smtClean="0"/>
              <a:t>Locate </a:t>
            </a:r>
            <a:r>
              <a:rPr lang="en-US" sz="1800" b="0" dirty="0"/>
              <a:t>and study any reviewing criteria, and familiarize yourself with the funding agency’s peer-review process if it is made public. Where possible, take advantage of the availability of Program Officers to ask questions or discuss your proposal. Your </a:t>
            </a:r>
            <a:r>
              <a:rPr lang="en-US" sz="1800" b="0" dirty="0" smtClean="0"/>
              <a:t>department Development Officer may also be able to interpret the goals and preferences of private foundations, and Proposals Processing (in the Office of Research) can help you interpret grant guidelines. </a:t>
            </a:r>
          </a:p>
          <a:p>
            <a:pPr>
              <a:buAutoNum type="arabicPeriod"/>
            </a:pPr>
            <a:r>
              <a:rPr lang="en-US" sz="1800" b="0" dirty="0" smtClean="0"/>
              <a:t>Then, contact one of the following offices to alert them to your plan to apply for funding:</a:t>
            </a:r>
          </a:p>
          <a:p>
            <a:pPr lvl="4"/>
            <a:r>
              <a:rPr lang="en-US" sz="1800" dirty="0" smtClean="0"/>
              <a:t>For opportunities at corporate, private, and family foundations, contact Bess de Farber.</a:t>
            </a:r>
          </a:p>
          <a:p>
            <a:pPr lvl="4"/>
            <a:r>
              <a:rPr lang="en-US" sz="1800" dirty="0" smtClean="0"/>
              <a:t>For government funding opportunities, email </a:t>
            </a:r>
            <a:r>
              <a:rPr lang="en-US" sz="1800" dirty="0" smtClean="0">
                <a:hlinkClick r:id="rId2"/>
              </a:rPr>
              <a:t>ufproposals@ufl.edu</a:t>
            </a:r>
            <a:r>
              <a:rPr lang="en-US" sz="1800" dirty="0" smtClean="0"/>
              <a:t> to reach Proposals Processing in the Office of Research. Contact them early on to get guidance on preparing and submitting your proposal. </a:t>
            </a:r>
            <a:endParaRPr lang="en-US" sz="1800" dirty="0" smtClean="0">
              <a:solidFill>
                <a:schemeClr val="accent2"/>
              </a:solidFill>
            </a:endParaRPr>
          </a:p>
          <a:p>
            <a:pPr marL="0" lvl="1" indent="0">
              <a:spcBef>
                <a:spcPts val="800"/>
              </a:spcBef>
              <a:buNone/>
            </a:pPr>
            <a:endParaRPr lang="en-US" sz="1800" b="1" dirty="0">
              <a:solidFill>
                <a:schemeClr val="accent2"/>
              </a:solidFill>
            </a:endParaRPr>
          </a:p>
          <a:p>
            <a:pPr marL="0" lvl="1" indent="0">
              <a:spcBef>
                <a:spcPts val="800"/>
              </a:spcBef>
              <a:buNone/>
            </a:pPr>
            <a:endParaRPr lang="en-US" sz="1800" b="1" dirty="0" smtClean="0">
              <a:solidFill>
                <a:schemeClr val="accent2"/>
              </a:solidFill>
            </a:endParaRPr>
          </a:p>
          <a:p>
            <a:pPr marL="0" lvl="1" indent="0">
              <a:spcBef>
                <a:spcPts val="800"/>
              </a:spcBef>
              <a:buNone/>
            </a:pPr>
            <a:endParaRPr lang="en-US" sz="1800" b="1" dirty="0">
              <a:solidFill>
                <a:schemeClr val="accent2"/>
              </a:solidFill>
            </a:endParaRPr>
          </a:p>
          <a:p>
            <a:pPr marL="0" lvl="1" indent="0">
              <a:spcBef>
                <a:spcPts val="800"/>
              </a:spcBef>
              <a:buNone/>
            </a:pPr>
            <a:endParaRPr lang="en-US" sz="1800" b="1" dirty="0">
              <a:solidFill>
                <a:schemeClr val="accent2"/>
              </a:solidFill>
            </a:endParaRPr>
          </a:p>
          <a:p>
            <a:pPr marL="0" lvl="1" indent="0">
              <a:spcBef>
                <a:spcPts val="800"/>
              </a:spcBef>
              <a:buNone/>
            </a:pPr>
            <a:endParaRPr lang="en-US" sz="1800" b="1" dirty="0" smtClean="0">
              <a:solidFill>
                <a:schemeClr val="accent2"/>
              </a:solidFill>
            </a:endParaRPr>
          </a:p>
          <a:p>
            <a:pPr marL="457200" lvl="3" indent="0">
              <a:buNone/>
            </a:pPr>
            <a:endParaRPr lang="en-US" sz="1800" dirty="0" smtClean="0"/>
          </a:p>
        </p:txBody>
      </p:sp>
      <p:sp>
        <p:nvSpPr>
          <p:cNvPr id="5" name="TextBox 4"/>
          <p:cNvSpPr txBox="1"/>
          <p:nvPr/>
        </p:nvSpPr>
        <p:spPr>
          <a:xfrm>
            <a:off x="304800" y="6324600"/>
            <a:ext cx="6553200" cy="276999"/>
          </a:xfrm>
          <a:prstGeom prst="rect">
            <a:avLst/>
          </a:prstGeom>
          <a:noFill/>
        </p:spPr>
        <p:txBody>
          <a:bodyPr wrap="square" rtlCol="0">
            <a:spAutoFit/>
          </a:bodyPr>
          <a:lstStyle/>
          <a:p>
            <a:r>
              <a:rPr lang="en-US" sz="1200" dirty="0">
                <a:solidFill>
                  <a:schemeClr val="bg1"/>
                </a:solidFill>
              </a:rPr>
              <a:t>http://</a:t>
            </a:r>
            <a:r>
              <a:rPr lang="en-US" sz="1200" dirty="0" err="1">
                <a:solidFill>
                  <a:schemeClr val="bg1"/>
                </a:solidFill>
              </a:rPr>
              <a:t>www.humanities.ufl.edu</a:t>
            </a:r>
            <a:r>
              <a:rPr lang="en-US" sz="1200" dirty="0">
                <a:solidFill>
                  <a:schemeClr val="bg1"/>
                </a:solidFill>
              </a:rPr>
              <a:t>/grant-</a:t>
            </a:r>
            <a:r>
              <a:rPr lang="en-US" sz="1200" dirty="0" err="1">
                <a:solidFill>
                  <a:schemeClr val="bg1"/>
                </a:solidFill>
              </a:rPr>
              <a:t>writing.html</a:t>
            </a:r>
            <a:endParaRPr lang="en-US" sz="1200" dirty="0">
              <a:solidFill>
                <a:schemeClr val="bg1"/>
              </a:solidFill>
            </a:endParaRPr>
          </a:p>
        </p:txBody>
      </p:sp>
    </p:spTree>
    <p:extLst>
      <p:ext uri="{BB962C8B-B14F-4D97-AF65-F5344CB8AC3E}">
        <p14:creationId xmlns:p14="http://schemas.microsoft.com/office/powerpoint/2010/main" val="2457229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39100" cy="548640"/>
          </a:xfrm>
        </p:spPr>
        <p:txBody>
          <a:bodyPr/>
          <a:lstStyle/>
          <a:p>
            <a:r>
              <a:rPr lang="en-US" sz="2600" dirty="0" smtClean="0"/>
              <a:t>Tips on writing the proposal</a:t>
            </a:r>
            <a:endParaRPr lang="en-US" sz="2600" dirty="0"/>
          </a:p>
        </p:txBody>
      </p:sp>
      <p:sp>
        <p:nvSpPr>
          <p:cNvPr id="3" name="Content Placeholder 2"/>
          <p:cNvSpPr>
            <a:spLocks noGrp="1"/>
          </p:cNvSpPr>
          <p:nvPr>
            <p:ph idx="1"/>
          </p:nvPr>
        </p:nvSpPr>
        <p:spPr>
          <a:xfrm>
            <a:off x="304800" y="762000"/>
            <a:ext cx="8039100" cy="4419600"/>
          </a:xfrm>
        </p:spPr>
        <p:txBody>
          <a:bodyPr>
            <a:normAutofit fontScale="77500" lnSpcReduction="20000"/>
          </a:bodyPr>
          <a:lstStyle/>
          <a:p>
            <a:pPr>
              <a:buFont typeface="Arial"/>
              <a:buChar char="•"/>
            </a:pPr>
            <a:r>
              <a:rPr lang="en-US" dirty="0"/>
              <a:t>Write for a non-expert (i.e., write clearly, making use of introductory overview paragraphs)</a:t>
            </a:r>
            <a:r>
              <a:rPr lang="en-US" dirty="0" smtClean="0"/>
              <a:t>.</a:t>
            </a:r>
          </a:p>
          <a:p>
            <a:pPr>
              <a:buFont typeface="Arial"/>
              <a:buChar char="•"/>
            </a:pPr>
            <a:r>
              <a:rPr lang="en-US" dirty="0" smtClean="0"/>
              <a:t>Describe </a:t>
            </a:r>
            <a:r>
              <a:rPr lang="en-US" dirty="0"/>
              <a:t>realistic amounts of work during the grant/fellowship tenure, and ask for correspondingly realistic amounts of money and time. Avoid “biting off too much” to attract many different </a:t>
            </a:r>
            <a:r>
              <a:rPr lang="en-US" dirty="0" smtClean="0"/>
              <a:t>reviewers.</a:t>
            </a:r>
          </a:p>
          <a:p>
            <a:pPr>
              <a:buFont typeface="Arial"/>
              <a:buChar char="•"/>
            </a:pPr>
            <a:r>
              <a:rPr lang="en-US" dirty="0" smtClean="0"/>
              <a:t>Showcase </a:t>
            </a:r>
            <a:r>
              <a:rPr lang="en-US" dirty="0"/>
              <a:t>explicitly the originality of your idea and the “need” in the </a:t>
            </a:r>
            <a:r>
              <a:rPr lang="en-US" dirty="0" smtClean="0"/>
              <a:t>field.</a:t>
            </a:r>
          </a:p>
          <a:p>
            <a:pPr>
              <a:buFont typeface="Arial"/>
              <a:buChar char="•"/>
            </a:pPr>
            <a:r>
              <a:rPr lang="en-US" dirty="0" smtClean="0"/>
              <a:t>Demonstrate </a:t>
            </a:r>
            <a:r>
              <a:rPr lang="en-US" dirty="0"/>
              <a:t>a thorough knowledge base, including a critical mass of publications and conference papers on the subject or a related </a:t>
            </a:r>
            <a:r>
              <a:rPr lang="en-US" dirty="0" smtClean="0"/>
              <a:t>subject.</a:t>
            </a:r>
          </a:p>
          <a:p>
            <a:pPr>
              <a:buFont typeface="Arial"/>
              <a:buChar char="•"/>
            </a:pPr>
            <a:r>
              <a:rPr lang="en-US" dirty="0" smtClean="0"/>
              <a:t>Demonstrate </a:t>
            </a:r>
            <a:r>
              <a:rPr lang="en-US" dirty="0"/>
              <a:t>an awareness of important resources for accomplishing the project, as well as possible problems that may emerge and plans for dealing with </a:t>
            </a:r>
            <a:r>
              <a:rPr lang="en-US" dirty="0" smtClean="0"/>
              <a:t>them.</a:t>
            </a:r>
          </a:p>
          <a:p>
            <a:pPr>
              <a:buFont typeface="Arial"/>
              <a:buChar char="•"/>
            </a:pPr>
            <a:r>
              <a:rPr lang="en-US" dirty="0" smtClean="0"/>
              <a:t>Balance </a:t>
            </a:r>
            <a:r>
              <a:rPr lang="en-US" dirty="0"/>
              <a:t>and dialogue between discussions of theory/problem and data/</a:t>
            </a:r>
            <a:r>
              <a:rPr lang="en-US" dirty="0" smtClean="0"/>
              <a:t>observations.</a:t>
            </a:r>
          </a:p>
          <a:p>
            <a:pPr>
              <a:buFont typeface="Arial"/>
              <a:buChar char="•"/>
            </a:pPr>
            <a:r>
              <a:rPr lang="en-US" dirty="0" smtClean="0"/>
              <a:t>Avoid </a:t>
            </a:r>
            <a:r>
              <a:rPr lang="en-US" dirty="0"/>
              <a:t>applying for grants for next projects if your current project is not near </a:t>
            </a:r>
            <a:r>
              <a:rPr lang="en-US" dirty="0" smtClean="0"/>
              <a:t>completion.</a:t>
            </a:r>
          </a:p>
          <a:p>
            <a:pPr>
              <a:buFont typeface="Arial"/>
              <a:buChar char="•"/>
            </a:pPr>
            <a:r>
              <a:rPr lang="en-US" dirty="0" smtClean="0"/>
              <a:t>While </a:t>
            </a:r>
            <a:r>
              <a:rPr lang="en-US" dirty="0"/>
              <a:t>focusing on the current project, identify some project outcomes and future directions that go beyond your immediate research or proposed publications. Take such questions seriously rather than as an afterthought in your </a:t>
            </a:r>
            <a:r>
              <a:rPr lang="en-US" dirty="0" smtClean="0"/>
              <a:t>proposal.</a:t>
            </a:r>
          </a:p>
          <a:p>
            <a:pPr>
              <a:buFont typeface="Arial"/>
              <a:buChar char="•"/>
            </a:pPr>
            <a:r>
              <a:rPr lang="en-US" dirty="0" smtClean="0"/>
              <a:t>Think </a:t>
            </a:r>
            <a:r>
              <a:rPr lang="en-US" dirty="0"/>
              <a:t>creatively and broadly about “broader significance” or “impacts”. These can include a variety of activities, including in your teaching, establishing a Web site or digital resource, publishing your findings in another country to foster better relations/collaboration, outreach, etc. In some cases (e.g., the NSF), broader impacts need not draw directly on the proposed research project, but can concern the disciplinary area writ </a:t>
            </a:r>
            <a:r>
              <a:rPr lang="en-US" dirty="0" smtClean="0"/>
              <a:t>large.</a:t>
            </a:r>
          </a:p>
          <a:p>
            <a:pPr>
              <a:buFont typeface="Arial"/>
              <a:buChar char="•"/>
            </a:pPr>
            <a:r>
              <a:rPr lang="en-US" dirty="0" smtClean="0"/>
              <a:t>Choose </a:t>
            </a:r>
            <a:r>
              <a:rPr lang="en-US" dirty="0"/>
              <a:t>referees carefully. Look for references who are full professors (at least two) who have a good understanding of the significance of your work, ideally (but not necessarily) someone who has previously received funding from the agency. Use referees to address gaps in your C.V. (e.g., referees can demonstrate that younger scholars show “great promise” in lieu of extensive publications). Avoid asking dissertation advisers if you are more than a few years past your doctorate, and use conferences as an opportunity to network with senior scholars who may have cited </a:t>
            </a:r>
            <a:r>
              <a:rPr lang="en-US" dirty="0" smtClean="0"/>
              <a:t>or reviewed your work in scholarly publications.</a:t>
            </a:r>
            <a:endParaRPr lang="en-US" sz="1800" b="1" dirty="0" smtClean="0">
              <a:solidFill>
                <a:schemeClr val="accent2"/>
              </a:solidFill>
            </a:endParaRPr>
          </a:p>
          <a:p>
            <a:pPr marL="0" lvl="1" indent="0">
              <a:spcBef>
                <a:spcPts val="800"/>
              </a:spcBef>
              <a:buNone/>
            </a:pPr>
            <a:endParaRPr lang="en-US" sz="1800" b="1" dirty="0" smtClean="0">
              <a:solidFill>
                <a:schemeClr val="accent2"/>
              </a:solidFill>
            </a:endParaRPr>
          </a:p>
          <a:p>
            <a:pPr marL="0" lvl="1" indent="0">
              <a:spcBef>
                <a:spcPts val="800"/>
              </a:spcBef>
              <a:buNone/>
            </a:pPr>
            <a:endParaRPr lang="en-US" sz="1800" b="1" dirty="0">
              <a:solidFill>
                <a:schemeClr val="accent2"/>
              </a:solidFill>
            </a:endParaRPr>
          </a:p>
          <a:p>
            <a:pPr marL="0" lvl="1" indent="0">
              <a:spcBef>
                <a:spcPts val="800"/>
              </a:spcBef>
              <a:buNone/>
            </a:pPr>
            <a:endParaRPr lang="en-US" sz="1800" b="1" dirty="0">
              <a:solidFill>
                <a:schemeClr val="accent2"/>
              </a:solidFill>
            </a:endParaRPr>
          </a:p>
          <a:p>
            <a:pPr marL="0" lvl="1" indent="0">
              <a:spcBef>
                <a:spcPts val="800"/>
              </a:spcBef>
              <a:buNone/>
            </a:pPr>
            <a:endParaRPr lang="en-US" sz="1800" b="1" dirty="0" smtClean="0">
              <a:solidFill>
                <a:schemeClr val="accent2"/>
              </a:solidFill>
            </a:endParaRPr>
          </a:p>
          <a:p>
            <a:pPr marL="457200" lvl="3" indent="0">
              <a:buNone/>
            </a:pPr>
            <a:endParaRPr lang="en-US" sz="1800" dirty="0" smtClean="0"/>
          </a:p>
        </p:txBody>
      </p:sp>
      <p:sp>
        <p:nvSpPr>
          <p:cNvPr id="5" name="TextBox 4"/>
          <p:cNvSpPr txBox="1"/>
          <p:nvPr/>
        </p:nvSpPr>
        <p:spPr>
          <a:xfrm>
            <a:off x="304800" y="6324600"/>
            <a:ext cx="6553200" cy="276999"/>
          </a:xfrm>
          <a:prstGeom prst="rect">
            <a:avLst/>
          </a:prstGeom>
          <a:noFill/>
        </p:spPr>
        <p:txBody>
          <a:bodyPr wrap="square" rtlCol="0">
            <a:spAutoFit/>
          </a:bodyPr>
          <a:lstStyle/>
          <a:p>
            <a:r>
              <a:rPr lang="en-US" sz="1200" dirty="0">
                <a:solidFill>
                  <a:schemeClr val="bg1"/>
                </a:solidFill>
              </a:rPr>
              <a:t>http://</a:t>
            </a:r>
            <a:r>
              <a:rPr lang="en-US" sz="1200" dirty="0" err="1">
                <a:solidFill>
                  <a:schemeClr val="bg1"/>
                </a:solidFill>
              </a:rPr>
              <a:t>www.humanities.ufl.edu</a:t>
            </a:r>
            <a:r>
              <a:rPr lang="en-US" sz="1200" dirty="0">
                <a:solidFill>
                  <a:schemeClr val="bg1"/>
                </a:solidFill>
              </a:rPr>
              <a:t>/grant-writing-</a:t>
            </a:r>
            <a:r>
              <a:rPr lang="en-US" sz="1200" dirty="0" err="1">
                <a:solidFill>
                  <a:schemeClr val="bg1"/>
                </a:solidFill>
              </a:rPr>
              <a:t>tips.html</a:t>
            </a:r>
            <a:endParaRPr lang="en-US" sz="1200" dirty="0">
              <a:solidFill>
                <a:schemeClr val="bg1"/>
              </a:solidFill>
            </a:endParaRPr>
          </a:p>
        </p:txBody>
      </p:sp>
    </p:spTree>
    <p:extLst>
      <p:ext uri="{BB962C8B-B14F-4D97-AF65-F5344CB8AC3E}">
        <p14:creationId xmlns:p14="http://schemas.microsoft.com/office/powerpoint/2010/main" val="3009029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905000"/>
            <a:ext cx="3429000" cy="1615440"/>
          </a:xfrm>
        </p:spPr>
        <p:txBody>
          <a:bodyPr/>
          <a:lstStyle/>
          <a:p>
            <a:r>
              <a:rPr lang="en-US" dirty="0" smtClean="0"/>
              <a:t>have you checked your e-mail?</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47" b="4084"/>
          <a:stretch/>
        </p:blipFill>
        <p:spPr bwMode="auto">
          <a:xfrm>
            <a:off x="152399" y="228600"/>
            <a:ext cx="4886325" cy="6324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33361" y="809063"/>
            <a:ext cx="4724400" cy="1295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200" b="1" dirty="0" smtClean="0">
                <a:solidFill>
                  <a:schemeClr val="bg1">
                    <a:lumMod val="50000"/>
                  </a:schemeClr>
                </a:solidFill>
              </a:rPr>
              <a:t>Subject</a:t>
            </a:r>
            <a:r>
              <a:rPr lang="en-US" sz="1200" dirty="0" smtClean="0"/>
              <a:t>      </a:t>
            </a:r>
            <a:r>
              <a:rPr lang="en-US" sz="1200" b="1" dirty="0" smtClean="0"/>
              <a:t>October 2: “Collaborating with Strangers” Grants Workshop</a:t>
            </a:r>
          </a:p>
          <a:p>
            <a:r>
              <a:rPr lang="en-US" sz="1200" b="1" dirty="0" smtClean="0">
                <a:solidFill>
                  <a:schemeClr val="bg1">
                    <a:lumMod val="50000"/>
                  </a:schemeClr>
                </a:solidFill>
              </a:rPr>
              <a:t>Sender </a:t>
            </a:r>
            <a:r>
              <a:rPr lang="en-US" sz="1200" b="1" dirty="0" smtClean="0"/>
              <a:t>      gradschool@aa.ufl.edu</a:t>
            </a:r>
          </a:p>
          <a:p>
            <a:r>
              <a:rPr lang="en-US" sz="1200" b="1" dirty="0" smtClean="0">
                <a:solidFill>
                  <a:schemeClr val="bg1">
                    <a:lumMod val="50000"/>
                  </a:schemeClr>
                </a:solidFill>
              </a:rPr>
              <a:t>Recipient </a:t>
            </a:r>
            <a:r>
              <a:rPr lang="en-US" sz="1200" b="1" dirty="0" smtClean="0"/>
              <a:t>  GRADSTUDENT-L@LISTS.UFL.EDU</a:t>
            </a:r>
          </a:p>
          <a:p>
            <a:r>
              <a:rPr lang="en-US" sz="1200" b="1" dirty="0" smtClean="0">
                <a:solidFill>
                  <a:schemeClr val="bg1">
                    <a:lumMod val="50000"/>
                  </a:schemeClr>
                </a:solidFill>
              </a:rPr>
              <a:t>Reply-To </a:t>
            </a:r>
            <a:r>
              <a:rPr lang="en-US" sz="1200" b="1" dirty="0" smtClean="0"/>
              <a:t>    lib-</a:t>
            </a:r>
            <a:r>
              <a:rPr lang="en-US" sz="1200" b="1" dirty="0" err="1" smtClean="0"/>
              <a:t>CoLAB</a:t>
            </a:r>
            <a:endParaRPr lang="en-US" sz="1200" b="1" dirty="0" smtClean="0"/>
          </a:p>
          <a:p>
            <a:r>
              <a:rPr lang="en-US" sz="1200" b="1" dirty="0" smtClean="0">
                <a:solidFill>
                  <a:schemeClr val="bg1">
                    <a:lumMod val="50000"/>
                  </a:schemeClr>
                </a:solidFill>
              </a:rPr>
              <a:t>Date </a:t>
            </a:r>
            <a:r>
              <a:rPr lang="en-US" sz="1200" b="1" dirty="0" smtClean="0"/>
              <a:t>          09/13/2013</a:t>
            </a:r>
          </a:p>
        </p:txBody>
      </p:sp>
      <p:sp>
        <p:nvSpPr>
          <p:cNvPr id="6" name="Rectangle 5"/>
          <p:cNvSpPr/>
          <p:nvPr/>
        </p:nvSpPr>
        <p:spPr>
          <a:xfrm>
            <a:off x="233361" y="2104463"/>
            <a:ext cx="4724400" cy="437253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n-US" sz="950" dirty="0" smtClean="0">
                <a:latin typeface="Courier New" pitchFamily="49" charset="0"/>
                <a:cs typeface="Courier New" pitchFamily="49" charset="0"/>
              </a:rPr>
              <a:t>ANNOUNCEMENT</a:t>
            </a:r>
          </a:p>
          <a:p>
            <a:endParaRPr lang="en-US" sz="950" dirty="0">
              <a:latin typeface="Courier New" pitchFamily="49" charset="0"/>
              <a:cs typeface="Courier New" pitchFamily="49" charset="0"/>
            </a:endParaRPr>
          </a:p>
          <a:p>
            <a:r>
              <a:rPr lang="en-US" sz="950" dirty="0" smtClean="0">
                <a:latin typeface="Courier New" pitchFamily="49" charset="0"/>
                <a:cs typeface="Courier New" pitchFamily="49" charset="0"/>
              </a:rPr>
              <a:t>Date: September 13, 2012</a:t>
            </a:r>
          </a:p>
          <a:p>
            <a:r>
              <a:rPr lang="en-US" sz="950" dirty="0" smtClean="0">
                <a:latin typeface="Courier New" pitchFamily="49" charset="0"/>
                <a:cs typeface="Courier New" pitchFamily="49" charset="0"/>
              </a:rPr>
              <a:t>To: All UF Graduate Students</a:t>
            </a:r>
          </a:p>
          <a:p>
            <a:r>
              <a:rPr lang="en-US" sz="950" dirty="0" smtClean="0">
                <a:latin typeface="Courier New" pitchFamily="49" charset="0"/>
                <a:cs typeface="Courier New" pitchFamily="49" charset="0"/>
              </a:rPr>
              <a:t>Cc: All UF Graduate Coordinators and Staff</a:t>
            </a:r>
          </a:p>
          <a:p>
            <a:r>
              <a:rPr lang="en-US" sz="950" dirty="0" smtClean="0">
                <a:latin typeface="Courier New" pitchFamily="49" charset="0"/>
                <a:cs typeface="Courier New" pitchFamily="49" charset="0"/>
              </a:rPr>
              <a:t>From: UF George A. </a:t>
            </a:r>
            <a:r>
              <a:rPr lang="en-US" sz="950" dirty="0" err="1" smtClean="0">
                <a:latin typeface="Courier New" pitchFamily="49" charset="0"/>
                <a:cs typeface="Courier New" pitchFamily="49" charset="0"/>
              </a:rPr>
              <a:t>Smathers</a:t>
            </a:r>
            <a:r>
              <a:rPr lang="en-US" sz="950" dirty="0" smtClean="0">
                <a:latin typeface="Courier New" pitchFamily="49" charset="0"/>
                <a:cs typeface="Courier New" pitchFamily="49" charset="0"/>
              </a:rPr>
              <a:t> Libraries</a:t>
            </a:r>
          </a:p>
          <a:p>
            <a:r>
              <a:rPr lang="en-US" sz="950" dirty="0" smtClean="0">
                <a:latin typeface="Courier New" pitchFamily="49" charset="0"/>
                <a:cs typeface="Courier New" pitchFamily="49" charset="0"/>
              </a:rPr>
              <a:t>RE: October 2: “Collaborating with Strangers” Grants Workshop</a:t>
            </a:r>
          </a:p>
          <a:p>
            <a:endParaRPr lang="en-US" sz="950" dirty="0">
              <a:latin typeface="Courier New" pitchFamily="49" charset="0"/>
              <a:cs typeface="Courier New" pitchFamily="49" charset="0"/>
            </a:endParaRPr>
          </a:p>
          <a:p>
            <a:r>
              <a:rPr lang="en-US" sz="950" dirty="0" smtClean="0">
                <a:latin typeface="Courier New" pitchFamily="49" charset="0"/>
                <a:cs typeface="Courier New" pitchFamily="49" charset="0"/>
              </a:rPr>
              <a:t>Hey there, grants seeker…Looking for a way to connect with other grants seekers for finding new resources, collaborators, mentors or friendship? Seeking grants is not a solo sport!</a:t>
            </a:r>
          </a:p>
          <a:p>
            <a:endParaRPr lang="en-US" sz="950" dirty="0">
              <a:latin typeface="Courier New" pitchFamily="49" charset="0"/>
              <a:cs typeface="Courier New" pitchFamily="49" charset="0"/>
            </a:endParaRPr>
          </a:p>
          <a:p>
            <a:r>
              <a:rPr lang="en-US" sz="950" dirty="0" smtClean="0">
                <a:latin typeface="Courier New" pitchFamily="49" charset="0"/>
                <a:cs typeface="Courier New" pitchFamily="49" charset="0"/>
              </a:rPr>
              <a:t>Regardless of your field of interest or whether you seek funding from NSF, NIH, NEH, Mellon or another funding agency, networking with those who share interest in grants seeking will bring you new connections, resources and strategies. “Collaborating with Strangers”  Workshops are designed to connect students and faculty who are interested in the field of grants seeking during a series of 3-minute speed-meetings. You’ll walk away with more resources, solutions and creative ideas than you could have ever imagined.</a:t>
            </a:r>
          </a:p>
          <a:p>
            <a:endParaRPr lang="en-US" sz="950" dirty="0">
              <a:latin typeface="Courier New" pitchFamily="49" charset="0"/>
              <a:cs typeface="Courier New" pitchFamily="49" charset="0"/>
            </a:endParaRPr>
          </a:p>
          <a:p>
            <a:r>
              <a:rPr lang="en-US" sz="950" dirty="0" smtClean="0">
                <a:latin typeface="Courier New" pitchFamily="49" charset="0"/>
                <a:cs typeface="Courier New" pitchFamily="49" charset="0"/>
              </a:rPr>
              <a:t>When: Tuesday, October 2, 2013, 3 to 5 p.m.</a:t>
            </a:r>
          </a:p>
          <a:p>
            <a:r>
              <a:rPr lang="en-US" sz="950" dirty="0" smtClean="0">
                <a:latin typeface="Courier New" pitchFamily="49" charset="0"/>
                <a:cs typeface="Courier New" pitchFamily="49" charset="0"/>
              </a:rPr>
              <a:t>Where: Marston Science Library, Room 117</a:t>
            </a:r>
          </a:p>
          <a:p>
            <a:r>
              <a:rPr lang="en-US" sz="950" dirty="0" smtClean="0">
                <a:latin typeface="Courier New" pitchFamily="49" charset="0"/>
                <a:cs typeface="Courier New" pitchFamily="49" charset="0"/>
              </a:rPr>
              <a:t>Who: Any University of Florida student, post-doc, faculty or administrator</a:t>
            </a:r>
            <a:endParaRPr lang="en-US" sz="950" dirty="0">
              <a:latin typeface="Courier New" pitchFamily="49" charset="0"/>
              <a:cs typeface="Courier New" pitchFamily="49" charset="0"/>
            </a:endParaRPr>
          </a:p>
        </p:txBody>
      </p:sp>
    </p:spTree>
    <p:extLst>
      <p:ext uri="{BB962C8B-B14F-4D97-AF65-F5344CB8AC3E}">
        <p14:creationId xmlns:p14="http://schemas.microsoft.com/office/powerpoint/2010/main" val="4069590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115300" cy="548640"/>
          </a:xfrm>
        </p:spPr>
        <p:txBody>
          <a:bodyPr/>
          <a:lstStyle/>
          <a:p>
            <a:r>
              <a:rPr lang="en-US" dirty="0" smtClean="0"/>
              <a:t>tips from </a:t>
            </a:r>
            <a:r>
              <a:rPr lang="en-US" dirty="0" err="1" smtClean="0"/>
              <a:t>mackenzie</a:t>
            </a:r>
            <a:r>
              <a:rPr lang="en-US" dirty="0" smtClean="0"/>
              <a:t> </a:t>
            </a:r>
            <a:r>
              <a:rPr lang="en-US" dirty="0" err="1" smtClean="0"/>
              <a:t>ryan</a:t>
            </a:r>
            <a:endParaRPr lang="en-US" dirty="0"/>
          </a:p>
        </p:txBody>
      </p:sp>
      <p:sp>
        <p:nvSpPr>
          <p:cNvPr id="3" name="Content Placeholder 2"/>
          <p:cNvSpPr>
            <a:spLocks noGrp="1"/>
          </p:cNvSpPr>
          <p:nvPr>
            <p:ph idx="1"/>
          </p:nvPr>
        </p:nvSpPr>
        <p:spPr>
          <a:xfrm>
            <a:off x="228600" y="887268"/>
            <a:ext cx="8610600" cy="4385772"/>
          </a:xfrm>
        </p:spPr>
        <p:txBody>
          <a:bodyPr>
            <a:normAutofit fontScale="92500" lnSpcReduction="20000"/>
          </a:bodyPr>
          <a:lstStyle/>
          <a:p>
            <a:r>
              <a:rPr lang="en-US" dirty="0"/>
              <a:t>1. START EARLY. I begin searching for possible funding sources in May and June, knowing full-well that applications deadlines are usually in the fall. Summer really is your time to begin drafting proposals, editing your CV, and assessing your eligibility for funding sources. Chase down every lead you can; I tried numerous keyword searches, asked people ahead of me in the department or field, stalked </a:t>
            </a:r>
            <a:r>
              <a:rPr lang="en-US" dirty="0" err="1"/>
              <a:t>listservs</a:t>
            </a:r>
            <a:r>
              <a:rPr lang="en-US" dirty="0"/>
              <a:t> and professional organization websites in my field, and found online message boards dedicated the application process (there are specific ones for Fulbright and Fulbright-Hays, but Academic Jobs Wiki: Dissertation Fellowship provides an extensive list). </a:t>
            </a:r>
          </a:p>
          <a:p>
            <a:r>
              <a:rPr lang="en-US" dirty="0"/>
              <a:t>2. DEADLINES ARE YOUR FRIENDS. Whether you love them or hate them, deadlines are great motivators. I'm famous for my spreadsheets, listing the requirements for applications in order of their deadlines. If you've thought broadly about your research project in the summer and drafted your ideal narrative, it will be much easier to tailor your project to the specific demands or leanings of different sources in the weeks leading up to the deadlines.</a:t>
            </a:r>
          </a:p>
          <a:p>
            <a:r>
              <a:rPr lang="en-US" dirty="0"/>
              <a:t>3. ASK NUMEROUS PEOPLE TO READ YOUR DRAFTS. First, this forces you to get your proposal to a stage where you are actually confident enough to show someone! Second, by nature of these projects, you are too close to your project to assess whether you are articulating your thoughts clearly. My most helpful critiques came from my retired aunt and uncle. When they had trouble understanding something, I understood I had taken a leap or not effectively fleshed something out. They also had ample time and compassion for me, both advantages! Your advisor will of course read through a draft or two, but he or she likely will not hold your hand; nor will he or she thank you for asking them to read a very rough draft. Use your experts, but remember their time is precious!</a:t>
            </a:r>
          </a:p>
          <a:p>
            <a:endParaRPr lang="en-US" dirty="0"/>
          </a:p>
        </p:txBody>
      </p:sp>
    </p:spTree>
    <p:extLst>
      <p:ext uri="{BB962C8B-B14F-4D97-AF65-F5344CB8AC3E}">
        <p14:creationId xmlns:p14="http://schemas.microsoft.com/office/powerpoint/2010/main" val="4203621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15300" cy="548640"/>
          </a:xfrm>
        </p:spPr>
        <p:txBody>
          <a:bodyPr/>
          <a:lstStyle/>
          <a:p>
            <a:r>
              <a:rPr lang="en-US" dirty="0" smtClean="0"/>
              <a:t>tips from </a:t>
            </a:r>
            <a:r>
              <a:rPr lang="en-US" dirty="0" err="1" smtClean="0"/>
              <a:t>mackenzie</a:t>
            </a:r>
            <a:r>
              <a:rPr lang="en-US" dirty="0" smtClean="0"/>
              <a:t> </a:t>
            </a:r>
            <a:r>
              <a:rPr lang="en-US" dirty="0" err="1" smtClean="0"/>
              <a:t>ryan</a:t>
            </a:r>
            <a:endParaRPr lang="en-US" dirty="0"/>
          </a:p>
        </p:txBody>
      </p:sp>
      <p:sp>
        <p:nvSpPr>
          <p:cNvPr id="3" name="Content Placeholder 2"/>
          <p:cNvSpPr>
            <a:spLocks noGrp="1"/>
          </p:cNvSpPr>
          <p:nvPr>
            <p:ph idx="1"/>
          </p:nvPr>
        </p:nvSpPr>
        <p:spPr>
          <a:xfrm>
            <a:off x="228600" y="963468"/>
            <a:ext cx="8610600" cy="4157172"/>
          </a:xfrm>
        </p:spPr>
        <p:txBody>
          <a:bodyPr>
            <a:normAutofit lnSpcReduction="10000"/>
          </a:bodyPr>
          <a:lstStyle/>
          <a:p>
            <a:r>
              <a:rPr lang="en-US" dirty="0"/>
              <a:t>4. APPLY WIDELY, BUT ONLY FOR THINGS TO WHICH YOU ACTUALLY QUALIFY. Send emails to inquire about your eligibility if you are unsure. Sometimes you'll hear good news (yes, apply!) and sometimes you won't, but at least you won't have taken the time applying to something you are not even eligible to receive. For my dissertation fieldwork, I applied to six (four rejections, one alternate, one small success!). For my final year of dissertation writing, I applied to six (four rejections, one small success, one large success!). And don't be overly discouraged. Sometimes your project just isn't what they are looking for, and sometimes they entirely misunderstand what your project is about. Sometimes you'll get mixed reviews, too. Do request your readers' comments and take them into account for the next round (because there is always another round of applications!).</a:t>
            </a:r>
          </a:p>
          <a:p>
            <a:r>
              <a:rPr lang="en-US" dirty="0"/>
              <a:t>5. TAKE ADVANTAGE OF UNIVERSITY FUNDING AND UNIVERSITY SERVICES. I enrolled in the history department's grant proposal 'boot camp' two years ago. I see that the university is offering blind reviews of grant proposals--stellar! Small pots of money are also available, depending on your project, your degree, and your college. It is up to you to go after them. Remember, this is your project, your degree, and after all, money in your pocket, so if you are waiting for someone to present you with a to-do list tailored to applications to which you qualify, you will be waiting forever. </a:t>
            </a:r>
          </a:p>
          <a:p>
            <a:endParaRPr lang="en-US" dirty="0"/>
          </a:p>
        </p:txBody>
      </p:sp>
    </p:spTree>
    <p:extLst>
      <p:ext uri="{BB962C8B-B14F-4D97-AF65-F5344CB8AC3E}">
        <p14:creationId xmlns:p14="http://schemas.microsoft.com/office/powerpoint/2010/main" val="2018541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7810500" cy="548640"/>
          </a:xfrm>
        </p:spPr>
        <p:txBody>
          <a:bodyPr/>
          <a:lstStyle/>
          <a:p>
            <a:r>
              <a:rPr lang="en-US" sz="2600" dirty="0" smtClean="0"/>
              <a:t>Need more help?</a:t>
            </a:r>
            <a:endParaRPr lang="en-US" sz="2600" dirty="0"/>
          </a:p>
        </p:txBody>
      </p:sp>
      <p:sp>
        <p:nvSpPr>
          <p:cNvPr id="3" name="Content Placeholder 2"/>
          <p:cNvSpPr>
            <a:spLocks noGrp="1"/>
          </p:cNvSpPr>
          <p:nvPr>
            <p:ph idx="1"/>
          </p:nvPr>
        </p:nvSpPr>
        <p:spPr>
          <a:xfrm>
            <a:off x="533400" y="1100628"/>
            <a:ext cx="7810500" cy="3579849"/>
          </a:xfrm>
        </p:spPr>
        <p:txBody>
          <a:bodyPr/>
          <a:lstStyle/>
          <a:p>
            <a:pPr>
              <a:spcBef>
                <a:spcPts val="0"/>
              </a:spcBef>
            </a:pPr>
            <a:r>
              <a:rPr lang="en-US" dirty="0" smtClean="0"/>
              <a:t>Bess de Farber</a:t>
            </a:r>
          </a:p>
          <a:p>
            <a:pPr>
              <a:spcBef>
                <a:spcPts val="0"/>
              </a:spcBef>
            </a:pPr>
            <a:r>
              <a:rPr lang="en-US" b="0" dirty="0" smtClean="0"/>
              <a:t>UF Libraries’ Grants </a:t>
            </a:r>
            <a:r>
              <a:rPr lang="en-US" b="0" dirty="0"/>
              <a:t>M</a:t>
            </a:r>
            <a:r>
              <a:rPr lang="en-US" b="0" dirty="0" smtClean="0"/>
              <a:t>anager</a:t>
            </a:r>
          </a:p>
          <a:p>
            <a:pPr>
              <a:spcBef>
                <a:spcPts val="0"/>
              </a:spcBef>
            </a:pPr>
            <a:r>
              <a:rPr lang="en-US" b="0" dirty="0" smtClean="0"/>
              <a:t>Library West Room 533</a:t>
            </a:r>
          </a:p>
          <a:p>
            <a:pPr>
              <a:spcBef>
                <a:spcPts val="0"/>
              </a:spcBef>
            </a:pPr>
            <a:r>
              <a:rPr lang="en-US" b="0" dirty="0" smtClean="0"/>
              <a:t>352-273-2519</a:t>
            </a:r>
          </a:p>
          <a:p>
            <a:pPr>
              <a:spcBef>
                <a:spcPts val="0"/>
              </a:spcBef>
            </a:pPr>
            <a:r>
              <a:rPr lang="en-US" b="0" dirty="0" smtClean="0">
                <a:hlinkClick r:id="rId2"/>
              </a:rPr>
              <a:t>bdefarber@ufl.edu</a:t>
            </a:r>
            <a:endParaRPr lang="en-US" b="0" dirty="0" smtClean="0"/>
          </a:p>
          <a:p>
            <a:pPr>
              <a:spcBef>
                <a:spcPts val="0"/>
              </a:spcBef>
            </a:pPr>
            <a:endParaRPr lang="en-US" b="0" dirty="0"/>
          </a:p>
          <a:p>
            <a:pPr>
              <a:spcBef>
                <a:spcPts val="0"/>
              </a:spcBef>
            </a:pPr>
            <a:r>
              <a:rPr lang="en-US" dirty="0" smtClean="0"/>
              <a:t>Margaret Mertz</a:t>
            </a:r>
          </a:p>
          <a:p>
            <a:pPr>
              <a:spcBef>
                <a:spcPts val="0"/>
              </a:spcBef>
            </a:pPr>
            <a:r>
              <a:rPr lang="en-US" b="0" dirty="0" smtClean="0"/>
              <a:t>Associate Dean of Research, Technology, and Administrative Affairs</a:t>
            </a:r>
          </a:p>
          <a:p>
            <a:pPr>
              <a:spcBef>
                <a:spcPts val="0"/>
              </a:spcBef>
            </a:pPr>
            <a:r>
              <a:rPr lang="en-US" b="0" dirty="0" smtClean="0"/>
              <a:t>Dean’s Office</a:t>
            </a:r>
          </a:p>
          <a:p>
            <a:pPr>
              <a:spcBef>
                <a:spcPts val="0"/>
              </a:spcBef>
            </a:pPr>
            <a:r>
              <a:rPr lang="en-US" b="0" dirty="0" smtClean="0"/>
              <a:t>352-273-1481</a:t>
            </a:r>
          </a:p>
          <a:p>
            <a:pPr>
              <a:spcBef>
                <a:spcPts val="0"/>
              </a:spcBef>
            </a:pPr>
            <a:r>
              <a:rPr lang="en-US" b="0" dirty="0" smtClean="0">
                <a:hlinkClick r:id="rId3"/>
              </a:rPr>
              <a:t>mmertz@arts.ufl.edu</a:t>
            </a:r>
            <a:r>
              <a:rPr lang="en-US" b="0" dirty="0" smtClean="0"/>
              <a:t> </a:t>
            </a:r>
          </a:p>
          <a:p>
            <a:pPr>
              <a:spcBef>
                <a:spcPts val="0"/>
              </a:spcBef>
            </a:pPr>
            <a:r>
              <a:rPr lang="en-US" b="0" dirty="0" smtClean="0"/>
              <a:t>  </a:t>
            </a:r>
          </a:p>
        </p:txBody>
      </p:sp>
    </p:spTree>
    <p:extLst>
      <p:ext uri="{BB962C8B-B14F-4D97-AF65-F5344CB8AC3E}">
        <p14:creationId xmlns:p14="http://schemas.microsoft.com/office/powerpoint/2010/main" val="811083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867400" y="208001"/>
            <a:ext cx="3124200" cy="1107996"/>
          </a:xfrm>
          <a:prstGeom prst="rect">
            <a:avLst/>
          </a:prstGeom>
          <a:noFill/>
        </p:spPr>
        <p:txBody>
          <a:bodyPr wrap="square" rtlCol="0">
            <a:spAutoFit/>
          </a:bodyPr>
          <a:lstStyle/>
          <a:p>
            <a:pPr algn="ctr"/>
            <a:r>
              <a:rPr lang="en-US" sz="2600" dirty="0" smtClean="0">
                <a:latin typeface="+mj-lt"/>
              </a:rPr>
              <a:t>GRADUATE SCHOOL: </a:t>
            </a:r>
            <a:r>
              <a:rPr lang="en-US" sz="2000" dirty="0" smtClean="0">
                <a:latin typeface="+mj-lt"/>
              </a:rPr>
              <a:t>ASSISTANTSHIPS + FELLOWSHIPS</a:t>
            </a:r>
            <a:endParaRPr lang="en-US" sz="2000" dirty="0">
              <a:latin typeface="+mj-lt"/>
            </a:endParaRPr>
          </a:p>
        </p:txBody>
      </p:sp>
      <p:sp>
        <p:nvSpPr>
          <p:cNvPr id="5" name="TextBox 4"/>
          <p:cNvSpPr txBox="1"/>
          <p:nvPr/>
        </p:nvSpPr>
        <p:spPr>
          <a:xfrm>
            <a:off x="290945" y="6271410"/>
            <a:ext cx="6248400" cy="276999"/>
          </a:xfrm>
          <a:prstGeom prst="rect">
            <a:avLst/>
          </a:prstGeom>
          <a:noFill/>
        </p:spPr>
        <p:txBody>
          <a:bodyPr wrap="square" rtlCol="0">
            <a:spAutoFit/>
          </a:bodyPr>
          <a:lstStyle/>
          <a:p>
            <a:r>
              <a:rPr lang="en-US" sz="1200" dirty="0">
                <a:solidFill>
                  <a:schemeClr val="bg1"/>
                </a:solidFill>
              </a:rPr>
              <a:t>http://www.graduateschool.ufl.edu/finances-and-funding/assistantships-and-fellowships</a:t>
            </a:r>
            <a:endParaRPr lang="en-US" sz="1200" dirty="0" smtClean="0">
              <a:solidFill>
                <a:schemeClr val="bg1"/>
              </a:solidFill>
            </a:endParaRPr>
          </a:p>
        </p:txBody>
      </p:sp>
      <p:sp>
        <p:nvSpPr>
          <p:cNvPr id="3" name="TextBox 2"/>
          <p:cNvSpPr txBox="1"/>
          <p:nvPr/>
        </p:nvSpPr>
        <p:spPr>
          <a:xfrm>
            <a:off x="5715000" y="1447800"/>
            <a:ext cx="3352800" cy="3385542"/>
          </a:xfrm>
          <a:prstGeom prst="rect">
            <a:avLst/>
          </a:prstGeom>
          <a:noFill/>
        </p:spPr>
        <p:txBody>
          <a:bodyPr wrap="square" rtlCol="0">
            <a:spAutoFit/>
          </a:bodyPr>
          <a:lstStyle/>
          <a:p>
            <a:pPr marL="182880" indent="-274320"/>
            <a:r>
              <a:rPr lang="en-US" sz="1400" dirty="0" smtClean="0"/>
              <a:t>Graduate Assistantships and Fellowships are available through individual academic units and decided upon admission into the program</a:t>
            </a:r>
          </a:p>
          <a:p>
            <a:pPr marL="182880" indent="-274320"/>
            <a:endParaRPr lang="en-US" sz="1400" dirty="0"/>
          </a:p>
          <a:p>
            <a:pPr marL="182880" indent="-274320"/>
            <a:r>
              <a:rPr lang="en-US" sz="1400" dirty="0" smtClean="0"/>
              <a:t>Positions and stipend rates are determined by each academic unit</a:t>
            </a:r>
          </a:p>
          <a:p>
            <a:pPr marL="182880" indent="-274320"/>
            <a:endParaRPr lang="en-US" sz="1400" dirty="0"/>
          </a:p>
          <a:p>
            <a:pPr marL="182880" indent="-274320"/>
            <a:r>
              <a:rPr lang="en-US" sz="1400" dirty="0" smtClean="0"/>
              <a:t>For students applying to GA, TA, and fellowship positions, simply check the appropriate boxes in the online application (no additional essay or application is necessary)</a:t>
            </a:r>
          </a:p>
          <a:p>
            <a:endParaRPr lang="en-US" sz="140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4" y="761999"/>
            <a:ext cx="5957455" cy="47659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164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791200" y="228600"/>
            <a:ext cx="3200400" cy="800219"/>
          </a:xfrm>
          <a:prstGeom prst="rect">
            <a:avLst/>
          </a:prstGeom>
          <a:noFill/>
        </p:spPr>
        <p:txBody>
          <a:bodyPr wrap="square" rtlCol="0">
            <a:spAutoFit/>
          </a:bodyPr>
          <a:lstStyle/>
          <a:p>
            <a:pPr algn="ctr"/>
            <a:r>
              <a:rPr lang="en-US" sz="2600" dirty="0" smtClean="0">
                <a:latin typeface="+mj-lt"/>
              </a:rPr>
              <a:t>GRADUATE SCHOOL: </a:t>
            </a:r>
            <a:r>
              <a:rPr lang="en-US" sz="2000" dirty="0" smtClean="0">
                <a:latin typeface="+mj-lt"/>
              </a:rPr>
              <a:t>FINANCIAL AID OUTSIDE UF </a:t>
            </a:r>
            <a:endParaRPr lang="en-US" sz="2000" dirty="0">
              <a:latin typeface="+mj-lt"/>
            </a:endParaRPr>
          </a:p>
        </p:txBody>
      </p:sp>
      <p:sp>
        <p:nvSpPr>
          <p:cNvPr id="5" name="TextBox 4"/>
          <p:cNvSpPr txBox="1"/>
          <p:nvPr/>
        </p:nvSpPr>
        <p:spPr>
          <a:xfrm>
            <a:off x="290945" y="6271410"/>
            <a:ext cx="6248400" cy="276999"/>
          </a:xfrm>
          <a:prstGeom prst="rect">
            <a:avLst/>
          </a:prstGeom>
          <a:noFill/>
        </p:spPr>
        <p:txBody>
          <a:bodyPr wrap="square" rtlCol="0">
            <a:spAutoFit/>
          </a:bodyPr>
          <a:lstStyle/>
          <a:p>
            <a:r>
              <a:rPr lang="en-US" sz="1200" dirty="0">
                <a:solidFill>
                  <a:schemeClr val="bg1"/>
                </a:solidFill>
              </a:rPr>
              <a:t>http://</a:t>
            </a:r>
            <a:r>
              <a:rPr lang="en-US" sz="1200" dirty="0" err="1">
                <a:solidFill>
                  <a:schemeClr val="bg1"/>
                </a:solidFill>
              </a:rPr>
              <a:t>www.graduateschool.ufl.edu</a:t>
            </a:r>
            <a:r>
              <a:rPr lang="en-US" sz="1200" dirty="0">
                <a:solidFill>
                  <a:schemeClr val="bg1"/>
                </a:solidFill>
              </a:rPr>
              <a:t>/finances-and-funding/</a:t>
            </a:r>
            <a:endParaRPr lang="en-US" sz="1200" dirty="0" smtClean="0">
              <a:solidFill>
                <a:schemeClr val="bg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5962073" cy="47696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91200" y="1143000"/>
            <a:ext cx="3276600" cy="3816429"/>
          </a:xfrm>
          <a:prstGeom prst="rect">
            <a:avLst/>
          </a:prstGeom>
          <a:noFill/>
        </p:spPr>
        <p:txBody>
          <a:bodyPr wrap="square" rtlCol="0">
            <a:spAutoFit/>
          </a:bodyPr>
          <a:lstStyle/>
          <a:p>
            <a:r>
              <a:rPr lang="en-US" sz="1400" dirty="0" smtClean="0"/>
              <a:t>Some of the funding opportunities listed: </a:t>
            </a:r>
          </a:p>
          <a:p>
            <a:endParaRPr lang="en-US" sz="1400" dirty="0" smtClean="0"/>
          </a:p>
          <a:p>
            <a:pPr marL="182880" indent="-182880">
              <a:buFont typeface="Arial" pitchFamily="34" charset="0"/>
              <a:buChar char="•"/>
            </a:pPr>
            <a:r>
              <a:rPr lang="en-US" sz="1400" dirty="0" smtClean="0"/>
              <a:t>AAUW </a:t>
            </a:r>
            <a:r>
              <a:rPr lang="en-US" sz="1400" dirty="0"/>
              <a:t>Financial Aid for Female Graduate </a:t>
            </a:r>
            <a:r>
              <a:rPr lang="en-US" sz="1400" dirty="0" smtClean="0"/>
              <a:t>Students</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Charlotte </a:t>
            </a:r>
            <a:r>
              <a:rPr lang="en-US" sz="1400" dirty="0"/>
              <a:t>W. </a:t>
            </a:r>
            <a:r>
              <a:rPr lang="en-US" sz="1400" dirty="0" err="1"/>
              <a:t>Newcombe</a:t>
            </a:r>
            <a:r>
              <a:rPr lang="en-US" sz="1400" dirty="0"/>
              <a:t> Doctoral Dissertation </a:t>
            </a:r>
            <a:r>
              <a:rPr lang="en-US" sz="1400" dirty="0" smtClean="0"/>
              <a:t>Fellowships</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Delores </a:t>
            </a:r>
            <a:r>
              <a:rPr lang="en-US" sz="1400" dirty="0" err="1"/>
              <a:t>Auzenne</a:t>
            </a:r>
            <a:r>
              <a:rPr lang="en-US" sz="1400" dirty="0"/>
              <a:t> Dissertation </a:t>
            </a:r>
            <a:r>
              <a:rPr lang="en-US" sz="1400" dirty="0" smtClean="0"/>
              <a:t>Award</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Ford </a:t>
            </a:r>
            <a:r>
              <a:rPr lang="en-US" sz="1400" dirty="0"/>
              <a:t>Foundation </a:t>
            </a:r>
            <a:r>
              <a:rPr lang="en-US" sz="1400" dirty="0" err="1"/>
              <a:t>Predoctoral</a:t>
            </a:r>
            <a:r>
              <a:rPr lang="en-US" sz="1400" dirty="0"/>
              <a:t> Diversity </a:t>
            </a:r>
            <a:r>
              <a:rPr lang="en-US" sz="1400" dirty="0" smtClean="0"/>
              <a:t>Fellowships</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Paul and </a:t>
            </a:r>
            <a:r>
              <a:rPr lang="en-US" sz="1400" dirty="0"/>
              <a:t>Daisy Soros Fellowships for New </a:t>
            </a:r>
            <a:r>
              <a:rPr lang="en-US" sz="1400" dirty="0" smtClean="0"/>
              <a:t>Americans</a:t>
            </a:r>
          </a:p>
          <a:p>
            <a:endParaRPr lang="en-US" sz="1400" dirty="0"/>
          </a:p>
          <a:p>
            <a:endParaRPr lang="en-US" dirty="0"/>
          </a:p>
        </p:txBody>
      </p:sp>
    </p:spTree>
    <p:extLst>
      <p:ext uri="{BB962C8B-B14F-4D97-AF65-F5344CB8AC3E}">
        <p14:creationId xmlns:p14="http://schemas.microsoft.com/office/powerpoint/2010/main" val="1404444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867400" y="238035"/>
            <a:ext cx="3200400" cy="800219"/>
          </a:xfrm>
          <a:prstGeom prst="rect">
            <a:avLst/>
          </a:prstGeom>
          <a:noFill/>
        </p:spPr>
        <p:txBody>
          <a:bodyPr wrap="square" rtlCol="0">
            <a:spAutoFit/>
          </a:bodyPr>
          <a:lstStyle/>
          <a:p>
            <a:pPr algn="ctr"/>
            <a:r>
              <a:rPr lang="en-US" sz="2600" dirty="0" smtClean="0">
                <a:latin typeface="+mj-lt"/>
              </a:rPr>
              <a:t>GRADUATE SCHOOL:</a:t>
            </a:r>
          </a:p>
          <a:p>
            <a:pPr algn="ctr"/>
            <a:r>
              <a:rPr lang="en-US" sz="2000" dirty="0" smtClean="0">
                <a:latin typeface="+mj-lt"/>
              </a:rPr>
              <a:t>TRAVEL FUNDING</a:t>
            </a:r>
          </a:p>
        </p:txBody>
      </p:sp>
      <p:sp>
        <p:nvSpPr>
          <p:cNvPr id="2" name="TextBox 1"/>
          <p:cNvSpPr txBox="1"/>
          <p:nvPr/>
        </p:nvSpPr>
        <p:spPr>
          <a:xfrm>
            <a:off x="304800" y="6322244"/>
            <a:ext cx="6248400" cy="276999"/>
          </a:xfrm>
          <a:prstGeom prst="rect">
            <a:avLst/>
          </a:prstGeom>
          <a:noFill/>
        </p:spPr>
        <p:txBody>
          <a:bodyPr wrap="square" rtlCol="0">
            <a:spAutoFit/>
          </a:bodyPr>
          <a:lstStyle/>
          <a:p>
            <a:r>
              <a:rPr lang="en-US" sz="1200" dirty="0">
                <a:solidFill>
                  <a:schemeClr val="bg1"/>
                </a:solidFill>
              </a:rPr>
              <a:t>http://graduateschool.ufl.edu/finances-and-funding/travel-funding</a:t>
            </a:r>
          </a:p>
        </p:txBody>
      </p:sp>
      <p:sp>
        <p:nvSpPr>
          <p:cNvPr id="3" name="TextBox 2"/>
          <p:cNvSpPr txBox="1"/>
          <p:nvPr/>
        </p:nvSpPr>
        <p:spPr>
          <a:xfrm>
            <a:off x="5791200" y="1274604"/>
            <a:ext cx="3276600" cy="3108543"/>
          </a:xfrm>
          <a:prstGeom prst="rect">
            <a:avLst/>
          </a:prstGeom>
          <a:noFill/>
        </p:spPr>
        <p:txBody>
          <a:bodyPr wrap="square" rtlCol="0">
            <a:spAutoFit/>
          </a:bodyPr>
          <a:lstStyle/>
          <a:p>
            <a:r>
              <a:rPr lang="en-US" sz="1400" dirty="0" smtClean="0"/>
              <a:t>Some of the funding opportunities listed:</a:t>
            </a:r>
          </a:p>
          <a:p>
            <a:endParaRPr lang="en-US" sz="1400" dirty="0"/>
          </a:p>
          <a:p>
            <a:pPr marL="182880" indent="-182880">
              <a:buFont typeface="Arial" pitchFamily="34" charset="0"/>
              <a:buChar char="•"/>
            </a:pPr>
            <a:r>
              <a:rPr lang="en-US" sz="1400" dirty="0" smtClean="0"/>
              <a:t>UF Graduate School Doctoral Research Travel Award</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UF Office of Research and Graduate Programs (RGP) and UF Division of Sponsored Research (DSR) Travel Funding</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UF Graduate Student Council Travel Grant</a:t>
            </a:r>
          </a:p>
          <a:p>
            <a:pPr marL="182880" indent="-182880">
              <a:buFont typeface="Arial" pitchFamily="34" charset="0"/>
              <a:buChar char="•"/>
            </a:pPr>
            <a:endParaRPr lang="en-US" sz="1400" dirty="0"/>
          </a:p>
          <a:p>
            <a:r>
              <a:rPr lang="en-US" sz="1400" dirty="0" smtClean="0"/>
              <a:t>Departmental travel grants</a:t>
            </a:r>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34291"/>
            <a:ext cx="5867400" cy="46939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651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638800" y="228600"/>
            <a:ext cx="3429000" cy="1200329"/>
          </a:xfrm>
          <a:prstGeom prst="rect">
            <a:avLst/>
          </a:prstGeom>
          <a:noFill/>
        </p:spPr>
        <p:txBody>
          <a:bodyPr wrap="square" rtlCol="0">
            <a:spAutoFit/>
          </a:bodyPr>
          <a:lstStyle/>
          <a:p>
            <a:pPr algn="ctr"/>
            <a:r>
              <a:rPr lang="en-US" sz="2600" dirty="0" smtClean="0">
                <a:latin typeface="+mj-lt"/>
              </a:rPr>
              <a:t>STUDENT </a:t>
            </a:r>
          </a:p>
          <a:p>
            <a:pPr algn="ctr"/>
            <a:r>
              <a:rPr lang="en-US" sz="2600" dirty="0" smtClean="0">
                <a:latin typeface="+mj-lt"/>
              </a:rPr>
              <a:t>FINANCIAL AFFAIRS:</a:t>
            </a:r>
          </a:p>
          <a:p>
            <a:pPr algn="ctr"/>
            <a:r>
              <a:rPr lang="en-US" sz="2000" dirty="0" smtClean="0">
                <a:latin typeface="+mj-lt"/>
              </a:rPr>
              <a:t>GRANTS + SCHOLARSHIPS</a:t>
            </a:r>
            <a:endParaRPr lang="en-US" sz="2000" dirty="0">
              <a:latin typeface="+mj-l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945" y="609600"/>
            <a:ext cx="5243945" cy="41951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6132928"/>
            <a:ext cx="6248400" cy="461665"/>
          </a:xfrm>
          <a:prstGeom prst="rect">
            <a:avLst/>
          </a:prstGeom>
          <a:noFill/>
        </p:spPr>
        <p:txBody>
          <a:bodyPr wrap="square" rtlCol="0">
            <a:spAutoFit/>
          </a:bodyPr>
          <a:lstStyle/>
          <a:p>
            <a:r>
              <a:rPr lang="en-US" sz="1200" dirty="0">
                <a:solidFill>
                  <a:schemeClr val="bg1"/>
                </a:solidFill>
              </a:rPr>
              <a:t>http://www.sfa.ufl.edu/programs/grants</a:t>
            </a:r>
            <a:r>
              <a:rPr lang="en-US" sz="1200" dirty="0" smtClean="0">
                <a:solidFill>
                  <a:schemeClr val="bg1"/>
                </a:solidFill>
              </a:rPr>
              <a:t>/</a:t>
            </a:r>
          </a:p>
          <a:p>
            <a:r>
              <a:rPr lang="en-US" sz="1200" dirty="0" smtClean="0">
                <a:solidFill>
                  <a:schemeClr val="bg1"/>
                </a:solidFill>
              </a:rPr>
              <a:t>http</a:t>
            </a:r>
            <a:r>
              <a:rPr lang="en-US" sz="1200" dirty="0">
                <a:solidFill>
                  <a:schemeClr val="bg1"/>
                </a:solidFill>
              </a:rPr>
              <a:t>://www.sfa.ufl.edu/programs/scholarships</a:t>
            </a:r>
            <a:r>
              <a:rPr lang="en-US" sz="1200" dirty="0" smtClean="0">
                <a:solidFill>
                  <a:schemeClr val="bg1"/>
                </a:solidFill>
              </a:rPr>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676400"/>
            <a:ext cx="4956020" cy="39648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67400" y="1676400"/>
            <a:ext cx="3048000" cy="1323439"/>
          </a:xfrm>
          <a:prstGeom prst="rect">
            <a:avLst/>
          </a:prstGeom>
          <a:noFill/>
        </p:spPr>
        <p:txBody>
          <a:bodyPr wrap="square" rtlCol="0">
            <a:spAutoFit/>
          </a:bodyPr>
          <a:lstStyle/>
          <a:p>
            <a:r>
              <a:rPr lang="en-US" sz="1600" dirty="0" smtClean="0"/>
              <a:t>UF Graduate Grant</a:t>
            </a:r>
          </a:p>
          <a:p>
            <a:endParaRPr lang="en-US" sz="1600" dirty="0"/>
          </a:p>
          <a:p>
            <a:r>
              <a:rPr lang="en-US" sz="1600" dirty="0" smtClean="0"/>
              <a:t>Endowed Scholarships</a:t>
            </a:r>
          </a:p>
          <a:p>
            <a:endParaRPr lang="en-US" sz="1600" dirty="0"/>
          </a:p>
          <a:p>
            <a:r>
              <a:rPr lang="en-US" sz="1600" dirty="0" smtClean="0"/>
              <a:t>Non-Endowed Scholarships</a:t>
            </a:r>
            <a:endParaRPr lang="en-US" sz="1600" dirty="0"/>
          </a:p>
        </p:txBody>
      </p:sp>
    </p:spTree>
    <p:extLst>
      <p:ext uri="{BB962C8B-B14F-4D97-AF65-F5344CB8AC3E}">
        <p14:creationId xmlns:p14="http://schemas.microsoft.com/office/powerpoint/2010/main" val="716135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199"/>
            <a:ext cx="6096000" cy="487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88182" y="238035"/>
            <a:ext cx="3255818" cy="1200329"/>
          </a:xfrm>
          <a:prstGeom prst="rect">
            <a:avLst/>
          </a:prstGeom>
          <a:noFill/>
        </p:spPr>
        <p:txBody>
          <a:bodyPr wrap="square" rtlCol="0">
            <a:spAutoFit/>
          </a:bodyPr>
          <a:lstStyle/>
          <a:p>
            <a:pPr algn="ctr"/>
            <a:r>
              <a:rPr lang="en-US" sz="2600" dirty="0" smtClean="0">
                <a:latin typeface="+mj-lt"/>
              </a:rPr>
              <a:t>SCHOLARSHIP SEARCH ENGINE:</a:t>
            </a:r>
          </a:p>
          <a:p>
            <a:pPr algn="ctr"/>
            <a:r>
              <a:rPr lang="en-US" sz="2000" dirty="0" smtClean="0">
                <a:latin typeface="+mj-lt"/>
              </a:rPr>
              <a:t>BY COLLEGE</a:t>
            </a:r>
            <a:endParaRPr lang="en-US" sz="2000" dirty="0">
              <a:latin typeface="+mj-lt"/>
            </a:endParaRPr>
          </a:p>
        </p:txBody>
      </p:sp>
      <p:sp>
        <p:nvSpPr>
          <p:cNvPr id="5" name="TextBox 4"/>
          <p:cNvSpPr txBox="1"/>
          <p:nvPr/>
        </p:nvSpPr>
        <p:spPr>
          <a:xfrm>
            <a:off x="304800" y="6322244"/>
            <a:ext cx="6248400" cy="276999"/>
          </a:xfrm>
          <a:prstGeom prst="rect">
            <a:avLst/>
          </a:prstGeom>
          <a:noFill/>
        </p:spPr>
        <p:txBody>
          <a:bodyPr wrap="square" rtlCol="0">
            <a:spAutoFit/>
          </a:bodyPr>
          <a:lstStyle/>
          <a:p>
            <a:r>
              <a:rPr lang="en-US" sz="1200" dirty="0">
                <a:solidFill>
                  <a:schemeClr val="bg1"/>
                </a:solidFill>
              </a:rPr>
              <a:t>http://www.sfa.ufl.edu/search/</a:t>
            </a:r>
          </a:p>
        </p:txBody>
      </p:sp>
      <p:sp>
        <p:nvSpPr>
          <p:cNvPr id="6" name="TextBox 5"/>
          <p:cNvSpPr txBox="1"/>
          <p:nvPr/>
        </p:nvSpPr>
        <p:spPr>
          <a:xfrm>
            <a:off x="5791200" y="1533436"/>
            <a:ext cx="3276600" cy="3539430"/>
          </a:xfrm>
          <a:prstGeom prst="rect">
            <a:avLst/>
          </a:prstGeom>
          <a:noFill/>
        </p:spPr>
        <p:txBody>
          <a:bodyPr wrap="square" rtlCol="0">
            <a:spAutoFit/>
          </a:bodyPr>
          <a:lstStyle/>
          <a:p>
            <a:pPr marL="182880" indent="-274320"/>
            <a:r>
              <a:rPr lang="en-US" sz="1400" dirty="0" smtClean="0"/>
              <a:t>Some of the funding opportunities listed:</a:t>
            </a:r>
          </a:p>
          <a:p>
            <a:endParaRPr lang="en-US" sz="1400" dirty="0" smtClean="0"/>
          </a:p>
          <a:p>
            <a:pPr marL="182880" indent="-182880">
              <a:buFont typeface="Arial" pitchFamily="34" charset="0"/>
              <a:buChar char="•"/>
            </a:pPr>
            <a:r>
              <a:rPr lang="en-US" sz="1400" dirty="0" smtClean="0"/>
              <a:t>Dennis and Colette </a:t>
            </a:r>
            <a:r>
              <a:rPr lang="en-US" sz="1400" dirty="0" err="1" smtClean="0"/>
              <a:t>Compay</a:t>
            </a:r>
            <a:r>
              <a:rPr lang="en-US" sz="1400" dirty="0" smtClean="0"/>
              <a:t> Studio Art Scholarship</a:t>
            </a:r>
          </a:p>
          <a:p>
            <a:endParaRPr lang="en-US" sz="1400" dirty="0"/>
          </a:p>
          <a:p>
            <a:pPr marL="182880" indent="-182880">
              <a:buFont typeface="Arial" pitchFamily="34" charset="0"/>
              <a:buChar char="•"/>
            </a:pPr>
            <a:r>
              <a:rPr lang="en-US" sz="1400" dirty="0" smtClean="0"/>
              <a:t>David L. Wilmot Prize for Excellence in Music Education Scholarship</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Ethel L. Ingraham Theatre Scholarship</a:t>
            </a:r>
          </a:p>
          <a:p>
            <a:endParaRPr lang="en-US" sz="1400" dirty="0"/>
          </a:p>
          <a:p>
            <a:r>
              <a:rPr lang="en-US" sz="1400" dirty="0"/>
              <a:t>Depending on the department, students submit an application or students are nominated by faculty</a:t>
            </a:r>
          </a:p>
          <a:p>
            <a:endParaRPr lang="en-US" sz="1400" dirty="0" smtClean="0"/>
          </a:p>
          <a:p>
            <a:endParaRPr lang="en-US" sz="1400" dirty="0"/>
          </a:p>
          <a:p>
            <a:endParaRPr lang="en-US" sz="1400" dirty="0"/>
          </a:p>
        </p:txBody>
      </p:sp>
    </p:spTree>
    <p:extLst>
      <p:ext uri="{BB962C8B-B14F-4D97-AF65-F5344CB8AC3E}">
        <p14:creationId xmlns:p14="http://schemas.microsoft.com/office/powerpoint/2010/main" val="887879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5715000" y="281102"/>
            <a:ext cx="3276600" cy="800219"/>
          </a:xfrm>
          <a:prstGeom prst="rect">
            <a:avLst/>
          </a:prstGeom>
          <a:noFill/>
        </p:spPr>
        <p:txBody>
          <a:bodyPr wrap="square" rtlCol="0">
            <a:spAutoFit/>
          </a:bodyPr>
          <a:lstStyle/>
          <a:p>
            <a:pPr algn="ctr"/>
            <a:r>
              <a:rPr lang="en-US" sz="2600" dirty="0" smtClean="0">
                <a:latin typeface="+mj-lt"/>
              </a:rPr>
              <a:t>UF FOUNDATION:</a:t>
            </a:r>
          </a:p>
          <a:p>
            <a:pPr algn="ctr"/>
            <a:r>
              <a:rPr lang="en-US" sz="2000" dirty="0" smtClean="0">
                <a:latin typeface="+mj-lt"/>
              </a:rPr>
              <a:t>BY ACADEMIC UNIT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7" y="762000"/>
            <a:ext cx="6096000" cy="487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6322244"/>
            <a:ext cx="6248400" cy="276999"/>
          </a:xfrm>
          <a:prstGeom prst="rect">
            <a:avLst/>
          </a:prstGeom>
          <a:noFill/>
        </p:spPr>
        <p:txBody>
          <a:bodyPr wrap="square" rtlCol="0">
            <a:spAutoFit/>
          </a:bodyPr>
          <a:lstStyle/>
          <a:p>
            <a:r>
              <a:rPr lang="en-US" sz="1200" dirty="0">
                <a:solidFill>
                  <a:schemeClr val="bg1"/>
                </a:solidFill>
              </a:rPr>
              <a:t>http://www.uff.ufl.edu/Scholarships/ScholarshipsByUnit.asp?Unit=FA</a:t>
            </a:r>
          </a:p>
        </p:txBody>
      </p:sp>
      <p:sp>
        <p:nvSpPr>
          <p:cNvPr id="2" name="TextBox 1"/>
          <p:cNvSpPr txBox="1"/>
          <p:nvPr/>
        </p:nvSpPr>
        <p:spPr>
          <a:xfrm>
            <a:off x="5791200" y="1165270"/>
            <a:ext cx="3276600" cy="2893100"/>
          </a:xfrm>
          <a:prstGeom prst="rect">
            <a:avLst/>
          </a:prstGeom>
          <a:noFill/>
        </p:spPr>
        <p:txBody>
          <a:bodyPr wrap="square" rtlCol="0">
            <a:spAutoFit/>
          </a:bodyPr>
          <a:lstStyle/>
          <a:p>
            <a:pPr marL="182880" indent="-274320"/>
            <a:r>
              <a:rPr lang="en-US" sz="1400" dirty="0"/>
              <a:t>Some of the funding opportunities listed:</a:t>
            </a:r>
          </a:p>
          <a:p>
            <a:endParaRPr lang="en-US" sz="1400" dirty="0"/>
          </a:p>
          <a:p>
            <a:pPr marL="182880" indent="-182880">
              <a:buFont typeface="Arial" pitchFamily="34" charset="0"/>
              <a:buChar char="•"/>
            </a:pPr>
            <a:r>
              <a:rPr lang="en-US" sz="1400" dirty="0" smtClean="0"/>
              <a:t>James J. </a:t>
            </a:r>
            <a:r>
              <a:rPr lang="en-US" sz="1400" dirty="0" err="1" smtClean="0"/>
              <a:t>Rizzi</a:t>
            </a:r>
            <a:r>
              <a:rPr lang="en-US" sz="1400" dirty="0" smtClean="0"/>
              <a:t> Scholarship</a:t>
            </a:r>
          </a:p>
          <a:p>
            <a:pPr marL="182880" indent="-182880">
              <a:buFont typeface="Arial" pitchFamily="34" charset="0"/>
              <a:buChar char="•"/>
            </a:pPr>
            <a:endParaRPr lang="en-US" sz="1400" dirty="0"/>
          </a:p>
          <a:p>
            <a:pPr marL="182880" indent="-182880">
              <a:buFont typeface="Arial" pitchFamily="34" charset="0"/>
              <a:buChar char="•"/>
            </a:pPr>
            <a:r>
              <a:rPr lang="en-US" sz="1400" dirty="0" smtClean="0"/>
              <a:t>Mr. and Mrs. John V. </a:t>
            </a:r>
            <a:r>
              <a:rPr lang="en-US" sz="1400" dirty="0" err="1" smtClean="0"/>
              <a:t>D’Albora</a:t>
            </a:r>
            <a:r>
              <a:rPr lang="en-US" sz="1400" dirty="0" smtClean="0"/>
              <a:t> Jr. Scholarship in Honor of Frances M. Reitz</a:t>
            </a:r>
          </a:p>
          <a:p>
            <a:endParaRPr lang="en-US" sz="1400" dirty="0" smtClean="0"/>
          </a:p>
          <a:p>
            <a:pPr marL="182880" indent="-182880">
              <a:buFont typeface="Arial" pitchFamily="34" charset="0"/>
              <a:buChar char="•"/>
            </a:pPr>
            <a:r>
              <a:rPr lang="en-US" sz="1400" dirty="0" smtClean="0"/>
              <a:t>Friends of Theatre and Dance Scholarship</a:t>
            </a:r>
          </a:p>
          <a:p>
            <a:pPr marL="182880" indent="-182880">
              <a:buFont typeface="Arial" pitchFamily="34" charset="0"/>
              <a:buChar char="•"/>
            </a:pPr>
            <a:endParaRPr lang="en-US" sz="1400" dirty="0"/>
          </a:p>
          <a:p>
            <a:pPr marL="182880" indent="-182880">
              <a:buFont typeface="Arial" pitchFamily="34" charset="0"/>
              <a:buChar char="•"/>
            </a:pPr>
            <a:endParaRPr lang="en-US" sz="1400" dirty="0" smtClean="0"/>
          </a:p>
          <a:p>
            <a:pPr marL="182880" indent="-182880">
              <a:buFont typeface="Arial" pitchFamily="34" charset="0"/>
              <a:buChar char="•"/>
            </a:pPr>
            <a:endParaRPr lang="en-US" sz="1400" dirty="0"/>
          </a:p>
        </p:txBody>
      </p:sp>
    </p:spTree>
    <p:extLst>
      <p:ext uri="{BB962C8B-B14F-4D97-AF65-F5344CB8AC3E}">
        <p14:creationId xmlns:p14="http://schemas.microsoft.com/office/powerpoint/2010/main" val="2334181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rgbClr val="000000"/>
      </a:dk1>
      <a:lt1>
        <a:srgbClr val="FFFFFF"/>
      </a:lt1>
      <a:dk2>
        <a:srgbClr val="434342"/>
      </a:dk2>
      <a:lt2>
        <a:srgbClr val="CDD7D9"/>
      </a:lt2>
      <a:accent1>
        <a:srgbClr val="797B7E"/>
      </a:accent1>
      <a:accent2>
        <a:srgbClr val="F96A1B"/>
      </a:accent2>
      <a:accent3>
        <a:srgbClr val="03506C"/>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2868</TotalTime>
  <Words>3178</Words>
  <Application>Microsoft Office PowerPoint</Application>
  <PresentationFormat>On-screen Show (4:3)</PresentationFormat>
  <Paragraphs>296</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Angles</vt:lpstr>
      <vt:lpstr>Funding opportunities</vt:lpstr>
      <vt:lpstr>University of Florida financial aid resources</vt:lpstr>
      <vt:lpstr>have you checked your e-mail?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forget about internships!</vt:lpstr>
      <vt:lpstr>INTERNSHIPS</vt:lpstr>
      <vt:lpstr>grants AND fellowships  in the arts</vt:lpstr>
      <vt:lpstr>Foreign language and area studies (flas) fellowship</vt:lpstr>
      <vt:lpstr>FULBRIGHT </vt:lpstr>
      <vt:lpstr>PowerPoint Presentation</vt:lpstr>
      <vt:lpstr>Open society foundation</vt:lpstr>
      <vt:lpstr>Smithsonian institution fellowships</vt:lpstr>
      <vt:lpstr>Newberry library short-term fellowships</vt:lpstr>
      <vt:lpstr>PowerPoint Presentation</vt:lpstr>
      <vt:lpstr>Grant proposal writing tips</vt:lpstr>
      <vt:lpstr>PowerPoint Presentation</vt:lpstr>
      <vt:lpstr>preparation</vt:lpstr>
      <vt:lpstr>Writing the proposal</vt:lpstr>
      <vt:lpstr>Tips on Writing the proposal</vt:lpstr>
      <vt:lpstr>Before writing the proposal</vt:lpstr>
      <vt:lpstr>Tips on writing the proposal</vt:lpstr>
      <vt:lpstr>tips from mackenzie ryan</vt:lpstr>
      <vt:lpstr>tips from mackenzie ryan</vt:lpstr>
      <vt:lpstr>Need more help?</vt:lpstr>
    </vt:vector>
  </TitlesOfParts>
  <Company>UF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Soh</dc:creator>
  <cp:lastModifiedBy>Hannah Soh</cp:lastModifiedBy>
  <cp:revision>115</cp:revision>
  <dcterms:created xsi:type="dcterms:W3CDTF">2012-09-05T14:46:38Z</dcterms:created>
  <dcterms:modified xsi:type="dcterms:W3CDTF">2012-11-26T17:15:20Z</dcterms:modified>
</cp:coreProperties>
</file>